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notesSlides/notesSlide2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Default Extension="wmf" ContentType="image/x-wmf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Default Extension="docx" ContentType="application/vnd.openxmlformats-officedocument.wordprocessingml.document"/>
  <Override PartName="/ppt/notesSlides/notesSlide15.xml" ContentType="application/vnd.openxmlformats-officedocument.presentationml.notesSlide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slideLayouts/slideLayout10.xml" ContentType="application/vnd.openxmlformats-officedocument.presentationml.slideLayout+xml"/>
  <Default Extension="vml" ContentType="application/vnd.openxmlformats-officedocument.vmlDrawing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10.xml" ContentType="application/vnd.openxmlformats-officedocument.presentationml.notes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  <Override PartName="/ppt/notesSlides/notesSlide1.xml" ContentType="application/vnd.openxmlformats-officedocument.presentationml.notesSlide+xml"/>
  <Override PartName="/ppt/notesSlides/notesSlide3.xml" ContentType="application/vnd.openxmlformats-officedocument.presentationml.notesSlide+xml"/>
  <Default Extension="bin" ContentType="application/vnd.openxmlformats-officedocument.oleObject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Layouts/slideLayout3.xml" ContentType="application/vnd.openxmlformats-officedocument.presentationml.slideLayout+xml"/>
  <Default Extension="jpeg" ContentType="image/jpeg"/>
  <Default Extension="emf" ContentType="image/x-emf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8"/>
  </p:notesMasterIdLst>
  <p:sldIdLst>
    <p:sldId id="256" r:id="rId2"/>
    <p:sldId id="278" r:id="rId3"/>
    <p:sldId id="298" r:id="rId4"/>
    <p:sldId id="300" r:id="rId5"/>
    <p:sldId id="306" r:id="rId6"/>
    <p:sldId id="310" r:id="rId7"/>
    <p:sldId id="311" r:id="rId8"/>
    <p:sldId id="302" r:id="rId9"/>
    <p:sldId id="305" r:id="rId10"/>
    <p:sldId id="307" r:id="rId11"/>
    <p:sldId id="304" r:id="rId12"/>
    <p:sldId id="313" r:id="rId13"/>
    <p:sldId id="312" r:id="rId14"/>
    <p:sldId id="314" r:id="rId15"/>
    <p:sldId id="315" r:id="rId16"/>
    <p:sldId id="317" r:id="rId17"/>
  </p:sldIdLst>
  <p:sldSz cx="9144000" cy="6858000" type="screen4x3"/>
  <p:notesSz cx="6997700" cy="92837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 xmlns="">
          <a:srgbClr val="FF0000"/>
        </p14:laserClr>
      </p:ext>
      <p:ext uri="{2FDB2607-1784-4EEB-B798-7EB5836EED8A}">
        <p14:showMediaCtrls xmlns:p14="http://schemas.microsoft.com/office/powerpoint/2010/main" xmlns="" val="1"/>
      </p:ext>
    </p:extLst>
  </p:showPr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4551" autoAdjust="0"/>
    <p:restoredTop sz="94737" autoAdjust="0"/>
  </p:normalViewPr>
  <p:slideViewPr>
    <p:cSldViewPr>
      <p:cViewPr varScale="1">
        <p:scale>
          <a:sx n="123" d="100"/>
          <a:sy n="123" d="100"/>
        </p:scale>
        <p:origin x="-1104" y="-10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21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ableStyles" Target="tableStyles.xml"/></Relationships>
</file>

<file path=ppt/drawings/_rels/vmlDrawing1.vml.rels><?xml version="1.0" encoding="UTF-8" standalone="yes"?>
<Relationships xmlns="http://schemas.openxmlformats.org/package/2006/relationships"><Relationship Id="rId2" Type="http://schemas.openxmlformats.org/officeDocument/2006/relationships/image" Target="../media/image3.wmf"/><Relationship Id="rId1" Type="http://schemas.openxmlformats.org/officeDocument/2006/relationships/image" Target="../media/image2.wmf"/></Relationships>
</file>

<file path=ppt/drawings/_rels/vmlDrawing2.vml.rels><?xml version="1.0" encoding="UTF-8" standalone="yes"?>
<Relationships xmlns="http://schemas.openxmlformats.org/package/2006/relationships"><Relationship Id="rId3" Type="http://schemas.openxmlformats.org/officeDocument/2006/relationships/image" Target="../media/image7.wmf"/><Relationship Id="rId2" Type="http://schemas.openxmlformats.org/officeDocument/2006/relationships/image" Target="../media/image6.wmf"/><Relationship Id="rId1" Type="http://schemas.openxmlformats.org/officeDocument/2006/relationships/image" Target="../media/image5.wmf"/></Relationships>
</file>

<file path=ppt/drawings/_rels/vmlDrawing3.vml.rels><?xml version="1.0" encoding="UTF-8" standalone="yes"?>
<Relationships xmlns="http://schemas.openxmlformats.org/package/2006/relationships"><Relationship Id="rId3" Type="http://schemas.openxmlformats.org/officeDocument/2006/relationships/image" Target="../media/image11.wmf"/><Relationship Id="rId2" Type="http://schemas.openxmlformats.org/officeDocument/2006/relationships/image" Target="../media/image10.wmf"/><Relationship Id="rId1" Type="http://schemas.openxmlformats.org/officeDocument/2006/relationships/image" Target="../media/image9.wmf"/><Relationship Id="rId6" Type="http://schemas.openxmlformats.org/officeDocument/2006/relationships/image" Target="../media/image14.wmf"/><Relationship Id="rId5" Type="http://schemas.openxmlformats.org/officeDocument/2006/relationships/image" Target="../media/image13.wmf"/><Relationship Id="rId4" Type="http://schemas.openxmlformats.org/officeDocument/2006/relationships/image" Target="../media/image12.wmf"/></Relationships>
</file>

<file path=ppt/drawings/_rels/vmlDrawing4.vml.rels><?xml version="1.0" encoding="UTF-8" standalone="yes"?>
<Relationships xmlns="http://schemas.openxmlformats.org/package/2006/relationships"><Relationship Id="rId3" Type="http://schemas.openxmlformats.org/officeDocument/2006/relationships/image" Target="../media/image16.wmf"/><Relationship Id="rId2" Type="http://schemas.openxmlformats.org/officeDocument/2006/relationships/image" Target="../media/image10.wmf"/><Relationship Id="rId1" Type="http://schemas.openxmlformats.org/officeDocument/2006/relationships/image" Target="../media/image9.wmf"/><Relationship Id="rId6" Type="http://schemas.openxmlformats.org/officeDocument/2006/relationships/image" Target="../media/image19.wmf"/><Relationship Id="rId5" Type="http://schemas.openxmlformats.org/officeDocument/2006/relationships/image" Target="../media/image18.wmf"/><Relationship Id="rId4" Type="http://schemas.openxmlformats.org/officeDocument/2006/relationships/image" Target="../media/image17.wmf"/></Relationships>
</file>

<file path=ppt/drawings/_rels/vmlDrawing5.vml.rels><?xml version="1.0" encoding="UTF-8" standalone="yes"?>
<Relationships xmlns="http://schemas.openxmlformats.org/package/2006/relationships"><Relationship Id="rId3" Type="http://schemas.openxmlformats.org/officeDocument/2006/relationships/image" Target="../media/image23.wmf"/><Relationship Id="rId7" Type="http://schemas.openxmlformats.org/officeDocument/2006/relationships/image" Target="../media/image27.wmf"/><Relationship Id="rId2" Type="http://schemas.openxmlformats.org/officeDocument/2006/relationships/image" Target="../media/image22.wmf"/><Relationship Id="rId1" Type="http://schemas.openxmlformats.org/officeDocument/2006/relationships/image" Target="../media/image21.wmf"/><Relationship Id="rId6" Type="http://schemas.openxmlformats.org/officeDocument/2006/relationships/image" Target="../media/image26.wmf"/><Relationship Id="rId5" Type="http://schemas.openxmlformats.org/officeDocument/2006/relationships/image" Target="../media/image25.wmf"/><Relationship Id="rId4" Type="http://schemas.openxmlformats.org/officeDocument/2006/relationships/image" Target="../media/image24.wmf"/></Relationships>
</file>

<file path=ppt/drawings/_rels/vmlDrawing6.vml.rels><?xml version="1.0" encoding="UTF-8" standalone="yes"?>
<Relationships xmlns="http://schemas.openxmlformats.org/package/2006/relationships"><Relationship Id="rId1" Type="http://schemas.openxmlformats.org/officeDocument/2006/relationships/image" Target="../media/image28.emf"/></Relationships>
</file>

<file path=ppt/drawings/_rels/vmlDrawing7.vml.rels><?xml version="1.0" encoding="UTF-8" standalone="yes"?>
<Relationships xmlns="http://schemas.openxmlformats.org/package/2006/relationships"><Relationship Id="rId3" Type="http://schemas.openxmlformats.org/officeDocument/2006/relationships/image" Target="../media/image36.wmf"/><Relationship Id="rId2" Type="http://schemas.openxmlformats.org/officeDocument/2006/relationships/image" Target="../media/image35.wmf"/><Relationship Id="rId1" Type="http://schemas.openxmlformats.org/officeDocument/2006/relationships/image" Target="../media/image34.wmf"/><Relationship Id="rId6" Type="http://schemas.openxmlformats.org/officeDocument/2006/relationships/image" Target="../media/image39.wmf"/><Relationship Id="rId5" Type="http://schemas.openxmlformats.org/officeDocument/2006/relationships/image" Target="../media/image38.wmf"/><Relationship Id="rId4" Type="http://schemas.openxmlformats.org/officeDocument/2006/relationships/image" Target="../media/image37.wmf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32125" cy="46355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963988" y="0"/>
            <a:ext cx="3032125" cy="46355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BE04C5-DE99-496A-9406-46F7C0DAFE5A}" type="datetimeFigureOut">
              <a:rPr lang="en-US" smtClean="0"/>
              <a:pPr/>
              <a:t>10/17/2011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77925" y="696913"/>
            <a:ext cx="4641850" cy="34813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700088" y="4410075"/>
            <a:ext cx="5597525" cy="417671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818563"/>
            <a:ext cx="3032125" cy="46355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963988" y="8818563"/>
            <a:ext cx="3032125" cy="46355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C6266F8-B3C6-4B6C-88C7-447C0D640E18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45045881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Ali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C6266F8-B3C6-4B6C-88C7-447C0D640E18}" type="slidenum">
              <a:rPr lang="en-US" smtClean="0"/>
              <a:pPr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259982353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Ali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C6266F8-B3C6-4B6C-88C7-447C0D640E18}" type="slidenum">
              <a:rPr lang="en-US" smtClean="0"/>
              <a:pPr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894313438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Sheila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C6266F8-B3C6-4B6C-88C7-447C0D640E18}" type="slidenum">
              <a:rPr lang="en-US" smtClean="0"/>
              <a:pPr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10859955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Sheila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C6266F8-B3C6-4B6C-88C7-447C0D640E18}" type="slidenum">
              <a:rPr lang="en-US" smtClean="0"/>
              <a:pPr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830856618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Sheila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C6266F8-B3C6-4B6C-88C7-447C0D640E18}" type="slidenum">
              <a:rPr lang="en-US" smtClean="0"/>
              <a:pPr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425435655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Sheila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C6266F8-B3C6-4B6C-88C7-447C0D640E18}" type="slidenum">
              <a:rPr lang="en-US" smtClean="0"/>
              <a:pPr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145584983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Sheila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C6266F8-B3C6-4B6C-88C7-447C0D640E18}" type="slidenum">
              <a:rPr lang="en-US" smtClean="0"/>
              <a:pPr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532972028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Sheila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C6266F8-B3C6-4B6C-88C7-447C0D640E18}" type="slidenum">
              <a:rPr lang="en-US" smtClean="0"/>
              <a:pPr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44473830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Sheila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C6266F8-B3C6-4B6C-88C7-447C0D640E18}" type="slidenum">
              <a:rPr lang="en-US" smtClean="0"/>
              <a:pPr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752141170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Sheila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C6266F8-B3C6-4B6C-88C7-447C0D640E18}" type="slidenum">
              <a:rPr lang="en-US" smtClean="0"/>
              <a:pPr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525385192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Ali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C6266F8-B3C6-4B6C-88C7-447C0D640E18}" type="slidenum">
              <a:rPr lang="en-US" smtClean="0"/>
              <a:pPr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9766027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Ali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C6266F8-B3C6-4B6C-88C7-447C0D640E18}" type="slidenum">
              <a:rPr lang="en-US" smtClean="0"/>
              <a:pPr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93221008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err="1" smtClean="0"/>
              <a:t>Natasa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C6266F8-B3C6-4B6C-88C7-447C0D640E18}" type="slidenum">
              <a:rPr lang="en-US" smtClean="0"/>
              <a:pPr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459570208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err="1" smtClean="0"/>
              <a:t>Natasa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C6266F8-B3C6-4B6C-88C7-447C0D640E18}" type="slidenum">
              <a:rPr lang="en-US" smtClean="0"/>
              <a:pPr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503211856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err="1" smtClean="0"/>
              <a:t>Natasa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C6266F8-B3C6-4B6C-88C7-447C0D640E18}" type="slidenum">
              <a:rPr lang="en-US" smtClean="0"/>
              <a:pPr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85813923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F0DFFB-DACF-46FA-9193-714FAE6A918B}" type="datetime1">
              <a:rPr lang="en-US" smtClean="0"/>
              <a:pPr/>
              <a:t>10/17/2011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8A8A8A-EC98-46A6-8C73-453EBB7879FC}" type="slidenum">
              <a:rPr lang="en-US" smtClean="0"/>
              <a:pPr/>
              <a:t>‹#›</a:t>
            </a:fld>
            <a:endParaRPr lang="en-US"/>
          </a:p>
        </p:txBody>
      </p:sp>
      <p:pic>
        <p:nvPicPr>
          <p:cNvPr id="7" name="Picture 9" descr="bgbottom.png"/>
          <p:cNvPicPr>
            <a:picLocks noChangeAspect="1"/>
          </p:cNvPicPr>
          <p:nvPr userDrawn="1"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6334125"/>
            <a:ext cx="9144000" cy="523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0B85E0-47A9-446F-A119-7750AB32460E}" type="datetime1">
              <a:rPr lang="en-US" smtClean="0"/>
              <a:pPr/>
              <a:t>10/17/2011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8A8A8A-EC98-46A6-8C73-453EBB7879FC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E93694-B26D-469A-9F30-269495B36287}" type="datetime1">
              <a:rPr lang="en-US" smtClean="0"/>
              <a:pPr/>
              <a:t>10/17/2011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8A8A8A-EC98-46A6-8C73-453EBB7879FC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CD1EB5-E096-4C04-B8FD-3AFEEDF885E1}" type="datetime1">
              <a:rPr lang="en-US" smtClean="0"/>
              <a:pPr/>
              <a:t>10/17/2011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8A8A8A-EC98-46A6-8C73-453EBB7879FC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8E1AE2-4EB9-423F-B1CD-85BEE1DA847C}" type="datetime1">
              <a:rPr lang="en-US" smtClean="0"/>
              <a:pPr/>
              <a:t>10/17/2011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8A8A8A-EC98-46A6-8C73-453EBB7879FC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BAE5E7-0E79-4085-9CFA-6B147106FDC6}" type="datetime1">
              <a:rPr lang="en-US" smtClean="0"/>
              <a:pPr/>
              <a:t>10/17/2011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8A8A8A-EC98-46A6-8C73-453EBB7879FC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61B772-17DB-42A0-AA9D-311DEF13FA83}" type="datetime1">
              <a:rPr lang="en-US" smtClean="0"/>
              <a:pPr/>
              <a:t>10/17/2011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8A8A8A-EC98-46A6-8C73-453EBB7879FC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CC16CF-73C7-45F9-9EBB-6C07EF42DB28}" type="datetime1">
              <a:rPr lang="en-US" smtClean="0"/>
              <a:pPr/>
              <a:t>10/17/2011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8A8A8A-EC98-46A6-8C73-453EBB7879FC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A20BD9-F699-4FCB-8615-761FEFAF5ED4}" type="datetime1">
              <a:rPr lang="en-US" smtClean="0"/>
              <a:pPr/>
              <a:t>10/17/2011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8A8A8A-EC98-46A6-8C73-453EBB7879FC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3EC73C-661B-4F47-94E6-FFB23098EE2A}" type="datetime1">
              <a:rPr lang="en-US" smtClean="0"/>
              <a:pPr/>
              <a:t>10/17/2011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8A8A8A-EC98-46A6-8C73-453EBB7879FC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148723-2A81-4A24-83EA-041A94DD2893}" type="datetime1">
              <a:rPr lang="en-US" smtClean="0"/>
              <a:pPr/>
              <a:t>10/17/2011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8A8A8A-EC98-46A6-8C73-453EBB7879FC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2D10B5E-3ED9-4D25-B0BA-ECFD2E864993}" type="datetime1">
              <a:rPr lang="en-US" smtClean="0"/>
              <a:pPr/>
              <a:t>10/17/2011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B8A8A8A-EC98-46A6-8C73-453EBB7879FC}" type="slidenum">
              <a:rPr lang="en-US" smtClean="0"/>
              <a:pPr/>
              <a:t>‹#›</a:t>
            </a:fld>
            <a:endParaRPr lang="en-US"/>
          </a:p>
        </p:txBody>
      </p:sp>
      <p:pic>
        <p:nvPicPr>
          <p:cNvPr id="7" name="Picture 9" descr="bgbottom.png"/>
          <p:cNvPicPr>
            <a:picLocks noChangeAspect="1"/>
          </p:cNvPicPr>
          <p:nvPr userDrawn="1"/>
        </p:nvPicPr>
        <p:blipFill>
          <a:blip r:embed="rId13" cstate="print"/>
          <a:srcRect/>
          <a:stretch>
            <a:fillRect/>
          </a:stretch>
        </p:blipFill>
        <p:spPr bwMode="auto">
          <a:xfrm>
            <a:off x="0" y="6334125"/>
            <a:ext cx="9144000" cy="523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6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6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.xml"/><Relationship Id="rId2" Type="http://schemas.openxmlformats.org/officeDocument/2006/relationships/slideLayout" Target="../slideLayouts/slideLayout6.xml"/><Relationship Id="rId1" Type="http://schemas.openxmlformats.org/officeDocument/2006/relationships/vmlDrawing" Target="../drawings/vmlDrawing1.vml"/><Relationship Id="rId6" Type="http://schemas.openxmlformats.org/officeDocument/2006/relationships/image" Target="../media/image4.jpeg"/><Relationship Id="rId5" Type="http://schemas.openxmlformats.org/officeDocument/2006/relationships/oleObject" Target="../embeddings/oleObject2.bin"/><Relationship Id="rId4" Type="http://schemas.openxmlformats.org/officeDocument/2006/relationships/oleObject" Target="../embeddings/oleObject1.bin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jpeg"/><Relationship Id="rId3" Type="http://schemas.openxmlformats.org/officeDocument/2006/relationships/notesSlide" Target="../notesSlides/notesSlide4.xml"/><Relationship Id="rId7" Type="http://schemas.openxmlformats.org/officeDocument/2006/relationships/oleObject" Target="../embeddings/oleObject6.bin"/><Relationship Id="rId2" Type="http://schemas.openxmlformats.org/officeDocument/2006/relationships/slideLayout" Target="../slideLayouts/slideLayout6.xml"/><Relationship Id="rId1" Type="http://schemas.openxmlformats.org/officeDocument/2006/relationships/vmlDrawing" Target="../drawings/vmlDrawing2.vml"/><Relationship Id="rId6" Type="http://schemas.openxmlformats.org/officeDocument/2006/relationships/oleObject" Target="../embeddings/oleObject5.bin"/><Relationship Id="rId5" Type="http://schemas.openxmlformats.org/officeDocument/2006/relationships/oleObject" Target="../embeddings/oleObject4.bin"/><Relationship Id="rId4" Type="http://schemas.openxmlformats.org/officeDocument/2006/relationships/oleObject" Target="../embeddings/oleObject3.bin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10.bin"/><Relationship Id="rId3" Type="http://schemas.openxmlformats.org/officeDocument/2006/relationships/notesSlide" Target="../notesSlides/notesSlide5.xml"/><Relationship Id="rId7" Type="http://schemas.openxmlformats.org/officeDocument/2006/relationships/oleObject" Target="../embeddings/oleObject9.bin"/><Relationship Id="rId2" Type="http://schemas.openxmlformats.org/officeDocument/2006/relationships/slideLayout" Target="../slideLayouts/slideLayout6.xml"/><Relationship Id="rId1" Type="http://schemas.openxmlformats.org/officeDocument/2006/relationships/vmlDrawing" Target="../drawings/vmlDrawing3.vml"/><Relationship Id="rId6" Type="http://schemas.openxmlformats.org/officeDocument/2006/relationships/oleObject" Target="../embeddings/oleObject8.bin"/><Relationship Id="rId5" Type="http://schemas.openxmlformats.org/officeDocument/2006/relationships/oleObject" Target="../embeddings/oleObject7.bin"/><Relationship Id="rId10" Type="http://schemas.openxmlformats.org/officeDocument/2006/relationships/oleObject" Target="../embeddings/oleObject12.bin"/><Relationship Id="rId4" Type="http://schemas.openxmlformats.org/officeDocument/2006/relationships/image" Target="../media/image15.jpeg"/><Relationship Id="rId9" Type="http://schemas.openxmlformats.org/officeDocument/2006/relationships/oleObject" Target="../embeddings/oleObject11.bin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17.bin"/><Relationship Id="rId3" Type="http://schemas.openxmlformats.org/officeDocument/2006/relationships/notesSlide" Target="../notesSlides/notesSlide6.xml"/><Relationship Id="rId7" Type="http://schemas.openxmlformats.org/officeDocument/2006/relationships/oleObject" Target="../embeddings/oleObject16.bin"/><Relationship Id="rId2" Type="http://schemas.openxmlformats.org/officeDocument/2006/relationships/slideLayout" Target="../slideLayouts/slideLayout6.xml"/><Relationship Id="rId1" Type="http://schemas.openxmlformats.org/officeDocument/2006/relationships/vmlDrawing" Target="../drawings/vmlDrawing4.vml"/><Relationship Id="rId6" Type="http://schemas.openxmlformats.org/officeDocument/2006/relationships/oleObject" Target="../embeddings/oleObject15.bin"/><Relationship Id="rId5" Type="http://schemas.openxmlformats.org/officeDocument/2006/relationships/oleObject" Target="../embeddings/oleObject14.bin"/><Relationship Id="rId10" Type="http://schemas.openxmlformats.org/officeDocument/2006/relationships/image" Target="../media/image20.jpeg"/><Relationship Id="rId4" Type="http://schemas.openxmlformats.org/officeDocument/2006/relationships/oleObject" Target="../embeddings/oleObject13.bin"/><Relationship Id="rId9" Type="http://schemas.openxmlformats.org/officeDocument/2006/relationships/oleObject" Target="../embeddings/oleObject18.bin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23.bin"/><Relationship Id="rId3" Type="http://schemas.openxmlformats.org/officeDocument/2006/relationships/notesSlide" Target="../notesSlides/notesSlide7.xml"/><Relationship Id="rId7" Type="http://schemas.openxmlformats.org/officeDocument/2006/relationships/oleObject" Target="../embeddings/oleObject22.bin"/><Relationship Id="rId2" Type="http://schemas.openxmlformats.org/officeDocument/2006/relationships/slideLayout" Target="../slideLayouts/slideLayout6.xml"/><Relationship Id="rId1" Type="http://schemas.openxmlformats.org/officeDocument/2006/relationships/vmlDrawing" Target="../drawings/vmlDrawing5.vml"/><Relationship Id="rId6" Type="http://schemas.openxmlformats.org/officeDocument/2006/relationships/oleObject" Target="../embeddings/oleObject21.bin"/><Relationship Id="rId11" Type="http://schemas.openxmlformats.org/officeDocument/2006/relationships/oleObject" Target="../embeddings/oleObject26.bin"/><Relationship Id="rId5" Type="http://schemas.openxmlformats.org/officeDocument/2006/relationships/oleObject" Target="../embeddings/oleObject20.bin"/><Relationship Id="rId10" Type="http://schemas.openxmlformats.org/officeDocument/2006/relationships/oleObject" Target="../embeddings/oleObject25.bin"/><Relationship Id="rId4" Type="http://schemas.openxmlformats.org/officeDocument/2006/relationships/oleObject" Target="../embeddings/oleObject19.bin"/><Relationship Id="rId9" Type="http://schemas.openxmlformats.org/officeDocument/2006/relationships/oleObject" Target="../embeddings/oleObject24.bin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8.xml"/><Relationship Id="rId2" Type="http://schemas.openxmlformats.org/officeDocument/2006/relationships/slideLayout" Target="../slideLayouts/slideLayout6.xml"/><Relationship Id="rId1" Type="http://schemas.openxmlformats.org/officeDocument/2006/relationships/vmlDrawing" Target="../drawings/vmlDrawing6.vml"/><Relationship Id="rId5" Type="http://schemas.openxmlformats.org/officeDocument/2006/relationships/image" Target="../media/image29.jpeg"/><Relationship Id="rId4" Type="http://schemas.openxmlformats.org/officeDocument/2006/relationships/package" Target="../embeddings/Microsoft_Office_Word_Document1.docx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jpe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33.jpeg"/><Relationship Id="rId5" Type="http://schemas.openxmlformats.org/officeDocument/2006/relationships/image" Target="../media/image32.jpeg"/><Relationship Id="rId4" Type="http://schemas.openxmlformats.org/officeDocument/2006/relationships/image" Target="../media/image31.jpeg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31.bin"/><Relationship Id="rId3" Type="http://schemas.openxmlformats.org/officeDocument/2006/relationships/notesSlide" Target="../notesSlides/notesSlide10.xml"/><Relationship Id="rId7" Type="http://schemas.openxmlformats.org/officeDocument/2006/relationships/oleObject" Target="../embeddings/oleObject30.bin"/><Relationship Id="rId2" Type="http://schemas.openxmlformats.org/officeDocument/2006/relationships/slideLayout" Target="../slideLayouts/slideLayout6.xml"/><Relationship Id="rId1" Type="http://schemas.openxmlformats.org/officeDocument/2006/relationships/vmlDrawing" Target="../drawings/vmlDrawing7.vml"/><Relationship Id="rId6" Type="http://schemas.openxmlformats.org/officeDocument/2006/relationships/oleObject" Target="../embeddings/oleObject29.bin"/><Relationship Id="rId5" Type="http://schemas.openxmlformats.org/officeDocument/2006/relationships/oleObject" Target="../embeddings/oleObject28.bin"/><Relationship Id="rId4" Type="http://schemas.openxmlformats.org/officeDocument/2006/relationships/oleObject" Target="../embeddings/oleObject27.bin"/><Relationship Id="rId9" Type="http://schemas.openxmlformats.org/officeDocument/2006/relationships/oleObject" Target="../embeddings/oleObject32.bin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6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6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44.png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457200"/>
            <a:ext cx="7772400" cy="2590800"/>
          </a:xfrm>
        </p:spPr>
        <p:txBody>
          <a:bodyPr>
            <a:normAutofit fontScale="90000"/>
          </a:bodyPr>
          <a:lstStyle/>
          <a:p>
            <a:r>
              <a:rPr lang="en-US" dirty="0" smtClean="0"/>
              <a:t>Noise Performance of Inverting and Non-inverting Amplifier Circuits -Implementation in MATLAB</a:t>
            </a:r>
            <a:r>
              <a:rPr lang="en-US" baseline="30000" dirty="0" smtClean="0">
                <a:sym typeface="Symbol"/>
              </a:rPr>
              <a:t></a:t>
            </a:r>
            <a:r>
              <a:rPr lang="en-US" dirty="0" smtClean="0"/>
              <a:t> </a:t>
            </a:r>
            <a:r>
              <a:rPr lang="en-US" dirty="0" err="1" smtClean="0"/>
              <a:t>SimRF</a:t>
            </a:r>
            <a:r>
              <a:rPr lang="en-US" dirty="0" smtClean="0"/>
              <a:t> </a:t>
            </a:r>
            <a:br>
              <a:rPr lang="en-US" dirty="0" smtClean="0"/>
            </a:br>
            <a:r>
              <a:rPr lang="en-US" dirty="0" smtClean="0"/>
              <a:t/>
            </a:r>
            <a:br>
              <a:rPr lang="en-US" dirty="0" smtClean="0"/>
            </a:br>
            <a:r>
              <a:rPr lang="en-US" dirty="0" smtClean="0"/>
              <a:t>Application Note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533400" y="2209800"/>
            <a:ext cx="8305800" cy="4419600"/>
          </a:xfrm>
        </p:spPr>
        <p:txBody>
          <a:bodyPr>
            <a:normAutofit/>
          </a:bodyPr>
          <a:lstStyle/>
          <a:p>
            <a:endParaRPr lang="en-US" dirty="0" smtClean="0"/>
          </a:p>
          <a:p>
            <a:endParaRPr lang="en-US" dirty="0" smtClean="0"/>
          </a:p>
          <a:p>
            <a:r>
              <a:rPr lang="en-US" sz="2800" dirty="0" smtClean="0"/>
              <a:t>Sheila P. Werth</a:t>
            </a:r>
            <a:r>
              <a:rPr lang="en-US" sz="2800" dirty="0"/>
              <a:t>, </a:t>
            </a:r>
            <a:r>
              <a:rPr lang="en-US" sz="2800" dirty="0" err="1"/>
              <a:t>Natasa</a:t>
            </a:r>
            <a:r>
              <a:rPr lang="en-US" sz="2800" dirty="0"/>
              <a:t> </a:t>
            </a:r>
            <a:r>
              <a:rPr lang="en-US" sz="2800" dirty="0" err="1" smtClean="0"/>
              <a:t>Trkulja</a:t>
            </a:r>
            <a:r>
              <a:rPr lang="en-US" sz="2800" dirty="0"/>
              <a:t>, </a:t>
            </a:r>
            <a:r>
              <a:rPr lang="en-US" sz="2800" dirty="0" smtClean="0"/>
              <a:t>Ali </a:t>
            </a:r>
            <a:r>
              <a:rPr lang="en-US" sz="2800" dirty="0" err="1" smtClean="0"/>
              <a:t>Magzari</a:t>
            </a:r>
            <a:r>
              <a:rPr lang="en-US" sz="2800" dirty="0"/>
              <a:t>, </a:t>
            </a:r>
            <a:r>
              <a:rPr lang="en-US" sz="2800" dirty="0" smtClean="0"/>
              <a:t> </a:t>
            </a:r>
          </a:p>
          <a:p>
            <a:r>
              <a:rPr lang="en-US" sz="2800" dirty="0" smtClean="0"/>
              <a:t>Stephen J. Bitar &amp; Sergey N. Makarov</a:t>
            </a:r>
          </a:p>
          <a:p>
            <a:r>
              <a:rPr lang="en-US" sz="2800" dirty="0" smtClean="0"/>
              <a:t>ECE Dept. WPI, Worcester, MA</a:t>
            </a:r>
          </a:p>
          <a:p>
            <a:endParaRPr lang="en-US" sz="2800" dirty="0" smtClean="0"/>
          </a:p>
          <a:p>
            <a:r>
              <a:rPr lang="en-US" sz="2800" dirty="0" smtClean="0"/>
              <a:t>August 24</a:t>
            </a:r>
            <a:r>
              <a:rPr lang="en-US" sz="2800" baseline="30000" dirty="0" smtClean="0"/>
              <a:t>th</a:t>
            </a:r>
            <a:r>
              <a:rPr lang="en-US" sz="2800" dirty="0" smtClean="0"/>
              <a:t> 2011 </a:t>
            </a:r>
            <a:endParaRPr lang="en-US" sz="28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8A8A8A-EC98-46A6-8C73-453EBB7879FC}" type="slidenum">
              <a:rPr lang="en-US" smtClean="0"/>
              <a:pPr/>
              <a:t>1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8" name="Rectangle 4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1030" name="Rectangle 6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1034" name="Rectangle 10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1036" name="Rectangle 1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8" name="Title 1"/>
          <p:cNvSpPr txBox="1">
            <a:spLocks/>
          </p:cNvSpPr>
          <p:nvPr/>
        </p:nvSpPr>
        <p:spPr>
          <a:xfrm>
            <a:off x="685800" y="76200"/>
            <a:ext cx="7772400" cy="9144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lvl="0" algn="ctr">
              <a:spcBef>
                <a:spcPct val="0"/>
              </a:spcBef>
              <a:defRPr/>
            </a:pPr>
            <a:r>
              <a:rPr kumimoji="0" lang="en-US" sz="40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Outline</a:t>
            </a:r>
            <a:endParaRPr kumimoji="0" lang="en-US" sz="40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1143000" y="1179016"/>
            <a:ext cx="7467600" cy="34778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AutoNum type="arabicPeriod"/>
            </a:pPr>
            <a:r>
              <a:rPr lang="en-US" sz="2000" dirty="0" smtClean="0"/>
              <a:t>Goal</a:t>
            </a:r>
          </a:p>
          <a:p>
            <a:pPr marL="342900" indent="-342900">
              <a:buAutoNum type="arabicPeriod"/>
            </a:pPr>
            <a:r>
              <a:rPr lang="en-US" sz="2000" dirty="0" smtClean="0"/>
              <a:t>Two types of a matching circuit</a:t>
            </a:r>
          </a:p>
          <a:p>
            <a:pPr marL="342900" indent="-342900">
              <a:buAutoNum type="arabicPeriod"/>
            </a:pPr>
            <a:r>
              <a:rPr lang="en-US" sz="2000" dirty="0" smtClean="0"/>
              <a:t>Two basic op-amp configurations</a:t>
            </a:r>
          </a:p>
          <a:p>
            <a:pPr marL="342900" indent="-342900">
              <a:buAutoNum type="arabicPeriod"/>
            </a:pPr>
            <a:r>
              <a:rPr lang="en-US" sz="2000" dirty="0" smtClean="0"/>
              <a:t>Comparing two noisy circuits</a:t>
            </a:r>
          </a:p>
          <a:p>
            <a:pPr marL="342900" indent="-342900">
              <a:buAutoNum type="arabicPeriod"/>
            </a:pPr>
            <a:r>
              <a:rPr lang="en-US" sz="2000" dirty="0" smtClean="0"/>
              <a:t>Noise analysis and comparison-Theory and </a:t>
            </a:r>
            <a:r>
              <a:rPr lang="en-US" sz="2000" dirty="0" err="1" smtClean="0"/>
              <a:t>SimRF</a:t>
            </a:r>
            <a:r>
              <a:rPr lang="en-US" sz="2000" dirty="0" smtClean="0"/>
              <a:t> </a:t>
            </a:r>
          </a:p>
          <a:p>
            <a:pPr marL="342900" indent="-342900">
              <a:buAutoNum type="arabicPeriod"/>
            </a:pPr>
            <a:r>
              <a:rPr lang="en-US" sz="2000" dirty="0" smtClean="0"/>
              <a:t>RF low-frequency power detector – circuit schematic</a:t>
            </a:r>
            <a:endParaRPr lang="en-US" sz="2000" dirty="0"/>
          </a:p>
          <a:p>
            <a:pPr marL="342900" indent="-342900">
              <a:buAutoNum type="arabicPeriod"/>
            </a:pPr>
            <a:r>
              <a:rPr lang="en-US" sz="2000" dirty="0" smtClean="0"/>
              <a:t>RF </a:t>
            </a:r>
            <a:r>
              <a:rPr lang="en-US" sz="2000" dirty="0"/>
              <a:t>low-frequency power detector </a:t>
            </a:r>
            <a:r>
              <a:rPr lang="en-US" sz="2000" dirty="0" smtClean="0"/>
              <a:t>– switching capacitors</a:t>
            </a:r>
          </a:p>
          <a:p>
            <a:pPr marL="342900" indent="-342900">
              <a:buFontTx/>
              <a:buAutoNum type="arabicPeriod"/>
            </a:pPr>
            <a:r>
              <a:rPr lang="en-US" sz="2000" dirty="0"/>
              <a:t>RF low-frequency power detector – </a:t>
            </a:r>
            <a:r>
              <a:rPr lang="en-US" sz="2000" dirty="0" smtClean="0"/>
              <a:t>coil configuration</a:t>
            </a:r>
          </a:p>
          <a:p>
            <a:pPr marL="342900" indent="-342900">
              <a:buFontTx/>
              <a:buAutoNum type="arabicPeriod"/>
            </a:pPr>
            <a:r>
              <a:rPr lang="en-US" sz="2000" dirty="0" smtClean="0"/>
              <a:t> </a:t>
            </a:r>
            <a:r>
              <a:rPr lang="en-US" sz="2000" dirty="0"/>
              <a:t>RF low-frequency power detector – </a:t>
            </a:r>
            <a:r>
              <a:rPr lang="en-US" sz="2000" dirty="0" err="1" smtClean="0"/>
              <a:t>Ultiboard</a:t>
            </a:r>
            <a:r>
              <a:rPr lang="en-US" sz="2000" dirty="0" smtClean="0"/>
              <a:t> setup/photo</a:t>
            </a:r>
          </a:p>
          <a:p>
            <a:pPr marL="342900" indent="-342900">
              <a:buAutoNum type="arabicPeriod"/>
            </a:pPr>
            <a:r>
              <a:rPr lang="en-US" sz="2000" dirty="0"/>
              <a:t> </a:t>
            </a:r>
            <a:r>
              <a:rPr lang="en-US" sz="2000" dirty="0" smtClean="0"/>
              <a:t>Demo</a:t>
            </a:r>
          </a:p>
          <a:p>
            <a:pPr marL="342900" indent="-342900">
              <a:buAutoNum type="arabicPeriod"/>
            </a:pPr>
            <a:r>
              <a:rPr lang="en-US" sz="2000" dirty="0" smtClean="0"/>
              <a:t> Future work </a:t>
            </a:r>
          </a:p>
        </p:txBody>
      </p:sp>
      <p:sp>
        <p:nvSpPr>
          <p:cNvPr id="10" name="Slide Number Placeholder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8A8A8A-EC98-46A6-8C73-453EBB7879FC}" type="slidenum">
              <a:rPr lang="en-US" smtClean="0"/>
              <a:pPr/>
              <a:t>2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82678"/>
            <a:ext cx="8229600" cy="1143000"/>
          </a:xfrm>
        </p:spPr>
        <p:txBody>
          <a:bodyPr>
            <a:normAutofit/>
          </a:bodyPr>
          <a:lstStyle/>
          <a:p>
            <a:r>
              <a:rPr lang="en-US" dirty="0" smtClean="0"/>
              <a:t>Our goal</a:t>
            </a:r>
            <a:endParaRPr lang="en-US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8A8A8A-EC98-46A6-8C73-453EBB7879FC}" type="slidenum">
              <a:rPr lang="en-US" smtClean="0"/>
              <a:pPr/>
              <a:t>3</a:t>
            </a:fld>
            <a:endParaRPr lang="en-US"/>
          </a:p>
        </p:txBody>
      </p:sp>
      <p:sp>
        <p:nvSpPr>
          <p:cNvPr id="4" name="TextBox 3"/>
          <p:cNvSpPr txBox="1"/>
          <p:nvPr/>
        </p:nvSpPr>
        <p:spPr>
          <a:xfrm>
            <a:off x="1066800" y="1552573"/>
            <a:ext cx="6400800" cy="3857627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</p:spPr>
        <p:txBody>
          <a:bodyPr wrap="square" rtlCol="0">
            <a:noAutofit/>
          </a:bodyPr>
          <a:lstStyle/>
          <a:p>
            <a:pPr marL="571500" indent="-571500">
              <a:buFont typeface="Arial" pitchFamily="34" charset="0"/>
              <a:buChar char="•"/>
            </a:pPr>
            <a:r>
              <a:rPr lang="en-US" sz="3600" dirty="0"/>
              <a:t>Compare two different noisy circuits in </a:t>
            </a:r>
            <a:r>
              <a:rPr lang="en-US" sz="3600" dirty="0" err="1"/>
              <a:t>SimRF</a:t>
            </a:r>
            <a:r>
              <a:rPr lang="en-US" sz="1200" dirty="0"/>
              <a:t>	</a:t>
            </a:r>
            <a:endParaRPr lang="en-US" sz="1400" dirty="0"/>
          </a:p>
          <a:p>
            <a:pPr marL="571500" indent="-571500">
              <a:buFont typeface="Arial" pitchFamily="34" charset="0"/>
              <a:buChar char="•"/>
            </a:pPr>
            <a:endParaRPr lang="en-US" sz="3600" dirty="0" smtClean="0"/>
          </a:p>
          <a:p>
            <a:pPr marL="571500" indent="-571500">
              <a:buFont typeface="Arial" pitchFamily="34" charset="0"/>
              <a:buChar char="•"/>
            </a:pPr>
            <a:r>
              <a:rPr lang="en-US" sz="3600" dirty="0" smtClean="0"/>
              <a:t>RF power meter</a:t>
            </a:r>
          </a:p>
          <a:p>
            <a:endParaRPr lang="en-US" sz="3600" dirty="0" smtClean="0"/>
          </a:p>
          <a:p>
            <a:pPr marL="571500" indent="-571500">
              <a:buFont typeface="Arial" pitchFamily="34" charset="0"/>
              <a:buChar char="•"/>
            </a:pPr>
            <a:r>
              <a:rPr lang="en-US" sz="3600" dirty="0" smtClean="0"/>
              <a:t>Low frequency wideband communications</a:t>
            </a:r>
          </a:p>
          <a:p>
            <a:r>
              <a:rPr lang="en-US" sz="1400" dirty="0"/>
              <a:t>	</a:t>
            </a:r>
          </a:p>
        </p:txBody>
      </p:sp>
    </p:spTree>
    <p:extLst>
      <p:ext uri="{BB962C8B-B14F-4D97-AF65-F5344CB8AC3E}">
        <p14:creationId xmlns:p14="http://schemas.microsoft.com/office/powerpoint/2010/main" xmlns="" val="97693724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6200"/>
            <a:ext cx="8229600" cy="1143000"/>
          </a:xfrm>
        </p:spPr>
        <p:txBody>
          <a:bodyPr/>
          <a:lstStyle/>
          <a:p>
            <a:r>
              <a:rPr lang="en-US" dirty="0" smtClean="0"/>
              <a:t>Two types of matching circuit</a:t>
            </a:r>
            <a:endParaRPr lang="en-US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8A8A8A-EC98-46A6-8C73-453EBB7879FC}" type="slidenum">
              <a:rPr lang="en-US" smtClean="0"/>
              <a:pPr/>
              <a:t>4</a:t>
            </a:fld>
            <a:endParaRPr lang="en-US"/>
          </a:p>
        </p:txBody>
      </p:sp>
      <p:sp>
        <p:nvSpPr>
          <p:cNvPr id="6" name="TextBox 5"/>
          <p:cNvSpPr txBox="1"/>
          <p:nvPr/>
        </p:nvSpPr>
        <p:spPr>
          <a:xfrm>
            <a:off x="6448425" y="1447800"/>
            <a:ext cx="2095500" cy="685800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</p:spPr>
        <p:txBody>
          <a:bodyPr wrap="square" rtlCol="0">
            <a:noAutofit/>
          </a:bodyPr>
          <a:lstStyle/>
          <a:p>
            <a:r>
              <a:rPr lang="en-US" dirty="0" smtClean="0"/>
              <a:t>At the resonant frequency: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2388" y="2286000"/>
            <a:ext cx="2095500" cy="990600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</p:spPr>
        <p:txBody>
          <a:bodyPr wrap="square" rtlCol="0">
            <a:noAutofit/>
          </a:bodyPr>
          <a:lstStyle/>
          <a:p>
            <a:endParaRPr lang="en-US" dirty="0" smtClean="0"/>
          </a:p>
        </p:txBody>
      </p:sp>
      <p:graphicFrame>
        <p:nvGraphicFramePr>
          <p:cNvPr id="4" name="Object 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xmlns="" val="1586067154"/>
              </p:ext>
            </p:extLst>
          </p:nvPr>
        </p:nvGraphicFramePr>
        <p:xfrm>
          <a:off x="6526213" y="2381250"/>
          <a:ext cx="1591733" cy="609600"/>
        </p:xfrm>
        <a:graphic>
          <a:graphicData uri="http://schemas.openxmlformats.org/presentationml/2006/ole">
            <p:oleObj spid="_x0000_s37975" name="Equation" r:id="rId4" imgW="1193760" imgH="457200" progId="Equation.3">
              <p:embed/>
            </p:oleObj>
          </a:graphicData>
        </a:graphic>
      </p:graphicFrame>
      <p:sp>
        <p:nvSpPr>
          <p:cNvPr id="11" name="Right Brace 10"/>
          <p:cNvSpPr/>
          <p:nvPr/>
        </p:nvSpPr>
        <p:spPr>
          <a:xfrm>
            <a:off x="5983288" y="2238375"/>
            <a:ext cx="304800" cy="1038225"/>
          </a:xfrm>
          <a:prstGeom prst="rightBrace">
            <a:avLst>
              <a:gd name="adj1" fmla="val 42708"/>
              <a:gd name="adj2" fmla="val 50000"/>
            </a:avLst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TextBox 11"/>
          <p:cNvSpPr txBox="1"/>
          <p:nvPr/>
        </p:nvSpPr>
        <p:spPr>
          <a:xfrm>
            <a:off x="6438900" y="4181475"/>
            <a:ext cx="2095500" cy="1219200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</p:spPr>
        <p:txBody>
          <a:bodyPr wrap="square" rtlCol="0">
            <a:noAutofit/>
          </a:bodyPr>
          <a:lstStyle/>
          <a:p>
            <a:endParaRPr lang="en-US" dirty="0" smtClean="0"/>
          </a:p>
        </p:txBody>
      </p:sp>
      <p:graphicFrame>
        <p:nvGraphicFramePr>
          <p:cNvPr id="5" name="Object 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xmlns="" val="84017340"/>
              </p:ext>
            </p:extLst>
          </p:nvPr>
        </p:nvGraphicFramePr>
        <p:xfrm>
          <a:off x="6553200" y="4292600"/>
          <a:ext cx="1793875" cy="1031875"/>
        </p:xfrm>
        <a:graphic>
          <a:graphicData uri="http://schemas.openxmlformats.org/presentationml/2006/ole">
            <p:oleObj spid="_x0000_s37976" name="Equation" r:id="rId5" imgW="1346040" imgH="774360" progId="Equation.3">
              <p:embed/>
            </p:oleObj>
          </a:graphicData>
        </a:graphic>
      </p:graphicFrame>
      <p:sp>
        <p:nvSpPr>
          <p:cNvPr id="13" name="Right Brace 12"/>
          <p:cNvSpPr/>
          <p:nvPr/>
        </p:nvSpPr>
        <p:spPr>
          <a:xfrm>
            <a:off x="5983288" y="4295775"/>
            <a:ext cx="304800" cy="1038225"/>
          </a:xfrm>
          <a:prstGeom prst="rightBrace">
            <a:avLst>
              <a:gd name="adj1" fmla="val 42708"/>
              <a:gd name="adj2" fmla="val 50000"/>
            </a:avLst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420688" y="1702527"/>
            <a:ext cx="5314382" cy="386007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273159889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-152400"/>
            <a:ext cx="8229600" cy="1143000"/>
          </a:xfrm>
        </p:spPr>
        <p:txBody>
          <a:bodyPr>
            <a:normAutofit/>
          </a:bodyPr>
          <a:lstStyle/>
          <a:p>
            <a:r>
              <a:rPr lang="en-US" dirty="0" smtClean="0"/>
              <a:t>Two basic op-amp configurations </a:t>
            </a:r>
            <a:endParaRPr lang="en-US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8A8A8A-EC98-46A6-8C73-453EBB7879FC}" type="slidenum">
              <a:rPr lang="en-US" smtClean="0"/>
              <a:pPr/>
              <a:t>5</a:t>
            </a:fld>
            <a:endParaRPr lang="en-US"/>
          </a:p>
        </p:txBody>
      </p:sp>
      <p:sp>
        <p:nvSpPr>
          <p:cNvPr id="5" name="TextBox 4"/>
          <p:cNvSpPr txBox="1"/>
          <p:nvPr/>
        </p:nvSpPr>
        <p:spPr>
          <a:xfrm>
            <a:off x="519112" y="3733800"/>
            <a:ext cx="8181975" cy="2343150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</p:spPr>
        <p:txBody>
          <a:bodyPr wrap="square" rtlCol="0">
            <a:noAutofit/>
          </a:bodyPr>
          <a:lstStyle/>
          <a:p>
            <a:r>
              <a:rPr lang="en-US" dirty="0" smtClean="0"/>
              <a:t>Inverting configuration  :</a:t>
            </a:r>
          </a:p>
          <a:p>
            <a:endParaRPr lang="en-US" dirty="0" smtClean="0"/>
          </a:p>
          <a:p>
            <a:endParaRPr lang="en-US" dirty="0" smtClean="0"/>
          </a:p>
          <a:p>
            <a:endParaRPr lang="en-US" dirty="0" smtClean="0"/>
          </a:p>
          <a:p>
            <a:endParaRPr lang="en-US" dirty="0" smtClean="0"/>
          </a:p>
          <a:p>
            <a:r>
              <a:rPr lang="en-US" dirty="0" smtClean="0"/>
              <a:t>Non- inverting conf.:</a:t>
            </a:r>
          </a:p>
        </p:txBody>
      </p:sp>
      <p:graphicFrame>
        <p:nvGraphicFramePr>
          <p:cNvPr id="6" name="Object 5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xmlns="" val="182683693"/>
              </p:ext>
            </p:extLst>
          </p:nvPr>
        </p:nvGraphicFramePr>
        <p:xfrm>
          <a:off x="2652713" y="5181600"/>
          <a:ext cx="5934075" cy="768350"/>
        </p:xfrm>
        <a:graphic>
          <a:graphicData uri="http://schemas.openxmlformats.org/presentationml/2006/ole">
            <p:oleObj spid="_x0000_s41102" name="Equation" r:id="rId4" imgW="3898800" imgH="507960" progId="Equation.3">
              <p:embed/>
            </p:oleObj>
          </a:graphicData>
        </a:graphic>
      </p:graphicFrame>
      <p:graphicFrame>
        <p:nvGraphicFramePr>
          <p:cNvPr id="7" name="Object 6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xmlns="" val="2212377785"/>
              </p:ext>
            </p:extLst>
          </p:nvPr>
        </p:nvGraphicFramePr>
        <p:xfrm>
          <a:off x="2778125" y="3962400"/>
          <a:ext cx="5608638" cy="766763"/>
        </p:xfrm>
        <a:graphic>
          <a:graphicData uri="http://schemas.openxmlformats.org/presentationml/2006/ole">
            <p:oleObj spid="_x0000_s41103" name="Equation" r:id="rId5" imgW="3682800" imgH="507960" progId="Equation.3">
              <p:embed/>
            </p:oleObj>
          </a:graphicData>
        </a:graphic>
      </p:graphicFrame>
      <p:graphicFrame>
        <p:nvGraphicFramePr>
          <p:cNvPr id="10" name="Object 9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xmlns="" val="2800756360"/>
              </p:ext>
            </p:extLst>
          </p:nvPr>
        </p:nvGraphicFramePr>
        <p:xfrm>
          <a:off x="1052513" y="4114800"/>
          <a:ext cx="858838" cy="346075"/>
        </p:xfrm>
        <a:graphic>
          <a:graphicData uri="http://schemas.openxmlformats.org/presentationml/2006/ole">
            <p:oleObj spid="_x0000_s41104" name="Equation" r:id="rId6" imgW="571252" imgH="228501" progId="Equation.3">
              <p:embed/>
            </p:oleObj>
          </a:graphicData>
        </a:graphic>
      </p:graphicFrame>
      <p:graphicFrame>
        <p:nvGraphicFramePr>
          <p:cNvPr id="11" name="Object 10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xmlns="" val="4189760299"/>
              </p:ext>
            </p:extLst>
          </p:nvPr>
        </p:nvGraphicFramePr>
        <p:xfrm>
          <a:off x="1052513" y="5562600"/>
          <a:ext cx="858837" cy="346075"/>
        </p:xfrm>
        <a:graphic>
          <a:graphicData uri="http://schemas.openxmlformats.org/presentationml/2006/ole">
            <p:oleObj spid="_x0000_s41105" name="Equation" r:id="rId7" imgW="571252" imgH="228501" progId="Equation.3">
              <p:embed/>
            </p:oleObj>
          </a:graphicData>
        </a:graphic>
      </p:graphicFrame>
      <p:pic>
        <p:nvPicPr>
          <p:cNvPr id="13" name="Picture 12"/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0" y="762000"/>
            <a:ext cx="9144000" cy="26784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261971018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Comparing two noisy circuits </a:t>
            </a:r>
            <a:br>
              <a:rPr lang="en-US" dirty="0" smtClean="0"/>
            </a:br>
            <a:r>
              <a:rPr lang="en-US" dirty="0" smtClean="0"/>
              <a:t>(1)</a:t>
            </a:r>
            <a:r>
              <a:rPr lang="en-US" dirty="0"/>
              <a:t> </a:t>
            </a:r>
            <a:r>
              <a:rPr lang="en-US" dirty="0" smtClean="0"/>
              <a:t>series/inverting</a:t>
            </a:r>
            <a:endParaRPr lang="en-US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8A8A8A-EC98-46A6-8C73-453EBB7879FC}" type="slidenum">
              <a:rPr lang="en-US" smtClean="0"/>
              <a:pPr/>
              <a:t>6</a:t>
            </a:fld>
            <a:endParaRPr lang="en-US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t="-5" b="51527"/>
          <a:stretch/>
        </p:blipFill>
        <p:spPr>
          <a:xfrm>
            <a:off x="152400" y="2819400"/>
            <a:ext cx="4953000" cy="2920060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2209800" y="1552573"/>
            <a:ext cx="4571999" cy="800101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</p:spPr>
        <p:txBody>
          <a:bodyPr wrap="square" rtlCol="0">
            <a:noAutofit/>
          </a:bodyPr>
          <a:lstStyle/>
          <a:p>
            <a:r>
              <a:rPr lang="en-US" sz="1200" dirty="0" smtClean="0"/>
              <a:t>In our circuit:		</a:t>
            </a:r>
          </a:p>
          <a:p>
            <a:r>
              <a:rPr lang="en-US" sz="1200" dirty="0" smtClean="0"/>
              <a:t>	</a:t>
            </a:r>
          </a:p>
          <a:p>
            <a:r>
              <a:rPr lang="en-US" sz="1200" dirty="0" smtClean="0"/>
              <a:t>For a resonant frequency</a:t>
            </a:r>
            <a:r>
              <a:rPr lang="en-US" sz="1400" dirty="0" smtClean="0"/>
              <a:t> 	    </a:t>
            </a:r>
          </a:p>
          <a:p>
            <a:r>
              <a:rPr lang="en-US" sz="1400" dirty="0"/>
              <a:t>	</a:t>
            </a:r>
          </a:p>
        </p:txBody>
      </p:sp>
      <p:graphicFrame>
        <p:nvGraphicFramePr>
          <p:cNvPr id="6" name="Object 5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xmlns="" val="1564722342"/>
              </p:ext>
            </p:extLst>
          </p:nvPr>
        </p:nvGraphicFramePr>
        <p:xfrm>
          <a:off x="3369954" y="1604961"/>
          <a:ext cx="2660650" cy="271463"/>
        </p:xfrm>
        <a:graphic>
          <a:graphicData uri="http://schemas.openxmlformats.org/presentationml/2006/ole">
            <p:oleObj spid="_x0000_s43169" name="Equation" r:id="rId5" imgW="2336760" imgH="215640" progId="Equation.3">
              <p:embed/>
            </p:oleObj>
          </a:graphicData>
        </a:graphic>
      </p:graphicFrame>
      <p:graphicFrame>
        <p:nvGraphicFramePr>
          <p:cNvPr id="7" name="Object 6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xmlns="" val="485894166"/>
              </p:ext>
            </p:extLst>
          </p:nvPr>
        </p:nvGraphicFramePr>
        <p:xfrm>
          <a:off x="3924300" y="1984862"/>
          <a:ext cx="996950" cy="285750"/>
        </p:xfrm>
        <a:graphic>
          <a:graphicData uri="http://schemas.openxmlformats.org/presentationml/2006/ole">
            <p:oleObj spid="_x0000_s43170" name="Equation" r:id="rId6" imgW="876240" imgH="228600" progId="Equation.3">
              <p:embed/>
            </p:oleObj>
          </a:graphicData>
        </a:graphic>
      </p:graphicFrame>
      <p:graphicFrame>
        <p:nvGraphicFramePr>
          <p:cNvPr id="8" name="Object 7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xmlns="" val="4048172653"/>
              </p:ext>
            </p:extLst>
          </p:nvPr>
        </p:nvGraphicFramePr>
        <p:xfrm>
          <a:off x="5081587" y="2003424"/>
          <a:ext cx="836613" cy="254000"/>
        </p:xfrm>
        <a:graphic>
          <a:graphicData uri="http://schemas.openxmlformats.org/presentationml/2006/ole">
            <p:oleObj spid="_x0000_s43171" name="Equation" r:id="rId7" imgW="736560" imgH="203040" progId="Equation.3">
              <p:embed/>
            </p:oleObj>
          </a:graphicData>
        </a:graphic>
      </p:graphicFrame>
      <p:sp>
        <p:nvSpPr>
          <p:cNvPr id="9" name="TextBox 8"/>
          <p:cNvSpPr txBox="1"/>
          <p:nvPr/>
        </p:nvSpPr>
        <p:spPr>
          <a:xfrm>
            <a:off x="5286375" y="3933687"/>
            <a:ext cx="1604965" cy="1676400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</p:spPr>
        <p:txBody>
          <a:bodyPr wrap="square" rtlCol="0">
            <a:noAutofit/>
          </a:bodyPr>
          <a:lstStyle/>
          <a:p>
            <a:r>
              <a:rPr lang="en-US" sz="1200" dirty="0" smtClean="0"/>
              <a:t>Inverting amplifier gain:</a:t>
            </a:r>
          </a:p>
          <a:p>
            <a:endParaRPr lang="en-US" sz="1400" dirty="0"/>
          </a:p>
          <a:p>
            <a:endParaRPr lang="en-US" sz="1400" dirty="0" smtClean="0"/>
          </a:p>
          <a:p>
            <a:endParaRPr lang="en-US" sz="1400" dirty="0" smtClean="0"/>
          </a:p>
          <a:p>
            <a:r>
              <a:rPr lang="en-US" sz="1200" dirty="0" smtClean="0"/>
              <a:t>Total circuit gain:</a:t>
            </a:r>
          </a:p>
          <a:p>
            <a:endParaRPr lang="en-US" sz="1400" dirty="0" smtClean="0"/>
          </a:p>
          <a:p>
            <a:endParaRPr lang="en-US" sz="1400" dirty="0"/>
          </a:p>
        </p:txBody>
      </p:sp>
      <p:graphicFrame>
        <p:nvGraphicFramePr>
          <p:cNvPr id="10" name="Object 9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xmlns="" val="992725586"/>
              </p:ext>
            </p:extLst>
          </p:nvPr>
        </p:nvGraphicFramePr>
        <p:xfrm>
          <a:off x="5444329" y="4314687"/>
          <a:ext cx="1035050" cy="577850"/>
        </p:xfrm>
        <a:graphic>
          <a:graphicData uri="http://schemas.openxmlformats.org/presentationml/2006/ole">
            <p:oleObj spid="_x0000_s43172" name="Equation" r:id="rId8" imgW="774360" imgH="431640" progId="Equation.3">
              <p:embed/>
            </p:oleObj>
          </a:graphicData>
        </a:graphic>
      </p:graphicFrame>
      <p:graphicFrame>
        <p:nvGraphicFramePr>
          <p:cNvPr id="11" name="Object 10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xmlns="" val="346888995"/>
              </p:ext>
            </p:extLst>
          </p:nvPr>
        </p:nvGraphicFramePr>
        <p:xfrm>
          <a:off x="5443540" y="5251312"/>
          <a:ext cx="814388" cy="339725"/>
        </p:xfrm>
        <a:graphic>
          <a:graphicData uri="http://schemas.openxmlformats.org/presentationml/2006/ole">
            <p:oleObj spid="_x0000_s43173" name="Equation" r:id="rId9" imgW="609480" imgH="253800" progId="Equation.3">
              <p:embed/>
            </p:oleObj>
          </a:graphicData>
        </a:graphic>
      </p:graphicFrame>
      <p:sp>
        <p:nvSpPr>
          <p:cNvPr id="12" name="TextBox 11"/>
          <p:cNvSpPr txBox="1"/>
          <p:nvPr/>
        </p:nvSpPr>
        <p:spPr>
          <a:xfrm>
            <a:off x="7100886" y="3933686"/>
            <a:ext cx="1604965" cy="1661015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</p:spPr>
        <p:txBody>
          <a:bodyPr wrap="square" rtlCol="0">
            <a:noAutofit/>
          </a:bodyPr>
          <a:lstStyle/>
          <a:p>
            <a:endParaRPr lang="en-US" sz="1400" dirty="0" smtClean="0"/>
          </a:p>
          <a:p>
            <a:endParaRPr lang="en-US" sz="1400" dirty="0"/>
          </a:p>
        </p:txBody>
      </p:sp>
      <p:graphicFrame>
        <p:nvGraphicFramePr>
          <p:cNvPr id="13" name="Object 1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xmlns="" val="547162353"/>
              </p:ext>
            </p:extLst>
          </p:nvPr>
        </p:nvGraphicFramePr>
        <p:xfrm>
          <a:off x="7239000" y="4138475"/>
          <a:ext cx="1168400" cy="1250950"/>
        </p:xfrm>
        <a:graphic>
          <a:graphicData uri="http://schemas.openxmlformats.org/presentationml/2006/ole">
            <p:oleObj spid="_x0000_s43174" name="Equation" r:id="rId10" imgW="876240" imgH="939600" progId="Equation.3">
              <p:embed/>
            </p:oleObj>
          </a:graphicData>
        </a:graphic>
      </p:graphicFrame>
    </p:spTree>
    <p:extLst>
      <p:ext uri="{BB962C8B-B14F-4D97-AF65-F5344CB8AC3E}">
        <p14:creationId xmlns:p14="http://schemas.microsoft.com/office/powerpoint/2010/main" xmlns="" val="408190008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Comparing two noisy circuits </a:t>
            </a:r>
            <a:br>
              <a:rPr lang="en-US" dirty="0" smtClean="0"/>
            </a:br>
            <a:r>
              <a:rPr lang="en-US" dirty="0" smtClean="0"/>
              <a:t>(2) parallel/non-inverting</a:t>
            </a:r>
            <a:endParaRPr lang="en-US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8A8A8A-EC98-46A6-8C73-453EBB7879FC}" type="slidenum">
              <a:rPr lang="en-US" smtClean="0"/>
              <a:pPr/>
              <a:t>7</a:t>
            </a:fld>
            <a:endParaRPr lang="en-US"/>
          </a:p>
        </p:txBody>
      </p:sp>
      <p:sp>
        <p:nvSpPr>
          <p:cNvPr id="5" name="TextBox 4"/>
          <p:cNvSpPr txBox="1"/>
          <p:nvPr/>
        </p:nvSpPr>
        <p:spPr>
          <a:xfrm>
            <a:off x="1600200" y="1724025"/>
            <a:ext cx="5743577" cy="800101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</p:spPr>
        <p:txBody>
          <a:bodyPr wrap="square" rtlCol="0">
            <a:noAutofit/>
          </a:bodyPr>
          <a:lstStyle/>
          <a:p>
            <a:r>
              <a:rPr lang="en-US" sz="1200" dirty="0" smtClean="0"/>
              <a:t>In our circuit:		</a:t>
            </a:r>
          </a:p>
          <a:p>
            <a:r>
              <a:rPr lang="en-US" sz="1200" dirty="0" smtClean="0"/>
              <a:t>	</a:t>
            </a:r>
          </a:p>
          <a:p>
            <a:r>
              <a:rPr lang="en-US" sz="1200" dirty="0" smtClean="0"/>
              <a:t>For a resonant frequency</a:t>
            </a:r>
            <a:r>
              <a:rPr lang="en-US" sz="1400" dirty="0" smtClean="0"/>
              <a:t> 	    </a:t>
            </a:r>
          </a:p>
          <a:p>
            <a:r>
              <a:rPr lang="en-US" sz="1400" dirty="0"/>
              <a:t>	</a:t>
            </a:r>
          </a:p>
        </p:txBody>
      </p:sp>
      <p:graphicFrame>
        <p:nvGraphicFramePr>
          <p:cNvPr id="6" name="Object 5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xmlns="" val="3670619104"/>
              </p:ext>
            </p:extLst>
          </p:nvPr>
        </p:nvGraphicFramePr>
        <p:xfrm>
          <a:off x="2767013" y="1852612"/>
          <a:ext cx="2660650" cy="271463"/>
        </p:xfrm>
        <a:graphic>
          <a:graphicData uri="http://schemas.openxmlformats.org/presentationml/2006/ole">
            <p:oleObj spid="_x0000_s44175" name="Equation" r:id="rId4" imgW="2336760" imgH="215640" progId="Equation.3">
              <p:embed/>
            </p:oleObj>
          </a:graphicData>
        </a:graphic>
      </p:graphicFrame>
      <p:graphicFrame>
        <p:nvGraphicFramePr>
          <p:cNvPr id="7" name="Object 6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xmlns="" val="2974170699"/>
              </p:ext>
            </p:extLst>
          </p:nvPr>
        </p:nvGraphicFramePr>
        <p:xfrm>
          <a:off x="3314701" y="2156314"/>
          <a:ext cx="996950" cy="285750"/>
        </p:xfrm>
        <a:graphic>
          <a:graphicData uri="http://schemas.openxmlformats.org/presentationml/2006/ole">
            <p:oleObj spid="_x0000_s44176" name="Equation" r:id="rId5" imgW="876240" imgH="228600" progId="Equation.3">
              <p:embed/>
            </p:oleObj>
          </a:graphicData>
        </a:graphic>
      </p:graphicFrame>
      <p:graphicFrame>
        <p:nvGraphicFramePr>
          <p:cNvPr id="8" name="Object 7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xmlns="" val="2153618761"/>
              </p:ext>
            </p:extLst>
          </p:nvPr>
        </p:nvGraphicFramePr>
        <p:xfrm>
          <a:off x="4686301" y="2139950"/>
          <a:ext cx="2036763" cy="269875"/>
        </p:xfrm>
        <a:graphic>
          <a:graphicData uri="http://schemas.openxmlformats.org/presentationml/2006/ole">
            <p:oleObj spid="_x0000_s44177" name="Equation" r:id="rId6" imgW="1790640" imgH="215640" progId="Equation.3">
              <p:embed/>
            </p:oleObj>
          </a:graphicData>
        </a:graphic>
      </p:graphicFrame>
      <p:sp>
        <p:nvSpPr>
          <p:cNvPr id="10" name="TextBox 9"/>
          <p:cNvSpPr txBox="1"/>
          <p:nvPr/>
        </p:nvSpPr>
        <p:spPr>
          <a:xfrm>
            <a:off x="5410200" y="3379910"/>
            <a:ext cx="1614490" cy="1850780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</p:spPr>
        <p:txBody>
          <a:bodyPr wrap="square" rtlCol="0">
            <a:noAutofit/>
          </a:bodyPr>
          <a:lstStyle/>
          <a:p>
            <a:r>
              <a:rPr lang="en-US" sz="1200" dirty="0" smtClean="0"/>
              <a:t>Non-inverting amplifier gain:</a:t>
            </a:r>
          </a:p>
          <a:p>
            <a:endParaRPr lang="en-US" sz="1200" dirty="0"/>
          </a:p>
          <a:p>
            <a:endParaRPr lang="en-US" sz="1200" dirty="0" smtClean="0"/>
          </a:p>
          <a:p>
            <a:endParaRPr lang="en-US" sz="1200" dirty="0" smtClean="0"/>
          </a:p>
          <a:p>
            <a:endParaRPr lang="en-US" sz="1200" dirty="0" smtClean="0"/>
          </a:p>
          <a:p>
            <a:r>
              <a:rPr lang="en-US" sz="1200" dirty="0" smtClean="0"/>
              <a:t>Total circuit gain:</a:t>
            </a:r>
          </a:p>
          <a:p>
            <a:endParaRPr lang="en-US" sz="1400" dirty="0" smtClean="0"/>
          </a:p>
          <a:p>
            <a:endParaRPr lang="en-US" sz="1400" dirty="0" smtClean="0"/>
          </a:p>
          <a:p>
            <a:endParaRPr lang="en-US" sz="1400" dirty="0" smtClean="0"/>
          </a:p>
        </p:txBody>
      </p:sp>
      <p:graphicFrame>
        <p:nvGraphicFramePr>
          <p:cNvPr id="11" name="Object 10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xmlns="" val="544407164"/>
              </p:ext>
            </p:extLst>
          </p:nvPr>
        </p:nvGraphicFramePr>
        <p:xfrm>
          <a:off x="5653089" y="3859090"/>
          <a:ext cx="898525" cy="574675"/>
        </p:xfrm>
        <a:graphic>
          <a:graphicData uri="http://schemas.openxmlformats.org/presentationml/2006/ole">
            <p:oleObj spid="_x0000_s44178" name="Equation" r:id="rId7" imgW="672840" imgH="431640" progId="Equation.3">
              <p:embed/>
            </p:oleObj>
          </a:graphicData>
        </a:graphic>
      </p:graphicFrame>
      <p:graphicFrame>
        <p:nvGraphicFramePr>
          <p:cNvPr id="12" name="Object 11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xmlns="" val="2205611200"/>
              </p:ext>
            </p:extLst>
          </p:nvPr>
        </p:nvGraphicFramePr>
        <p:xfrm>
          <a:off x="5576889" y="4697290"/>
          <a:ext cx="1052512" cy="339725"/>
        </p:xfrm>
        <a:graphic>
          <a:graphicData uri="http://schemas.openxmlformats.org/presentationml/2006/ole">
            <p:oleObj spid="_x0000_s44179" name="Equation" r:id="rId8" imgW="787320" imgH="253800" progId="Equation.3">
              <p:embed/>
            </p:oleObj>
          </a:graphicData>
        </a:graphic>
      </p:graphicFrame>
      <p:sp>
        <p:nvSpPr>
          <p:cNvPr id="13" name="TextBox 12"/>
          <p:cNvSpPr txBox="1"/>
          <p:nvPr/>
        </p:nvSpPr>
        <p:spPr>
          <a:xfrm>
            <a:off x="7262811" y="3389435"/>
            <a:ext cx="1576390" cy="1841255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</p:spPr>
        <p:txBody>
          <a:bodyPr wrap="square" rtlCol="0">
            <a:noAutofit/>
          </a:bodyPr>
          <a:lstStyle/>
          <a:p>
            <a:endParaRPr lang="en-US" sz="1400" dirty="0" smtClean="0"/>
          </a:p>
          <a:p>
            <a:endParaRPr lang="en-US" sz="1400" dirty="0"/>
          </a:p>
        </p:txBody>
      </p:sp>
      <p:graphicFrame>
        <p:nvGraphicFramePr>
          <p:cNvPr id="14" name="Object 1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xmlns="" val="1891866224"/>
              </p:ext>
            </p:extLst>
          </p:nvPr>
        </p:nvGraphicFramePr>
        <p:xfrm>
          <a:off x="7500143" y="3679825"/>
          <a:ext cx="1101725" cy="1250950"/>
        </p:xfrm>
        <a:graphic>
          <a:graphicData uri="http://schemas.openxmlformats.org/presentationml/2006/ole">
            <p:oleObj spid="_x0000_s44180" name="Equation" r:id="rId9" imgW="825480" imgH="939600" progId="Equation.3">
              <p:embed/>
            </p:oleObj>
          </a:graphicData>
        </a:graphic>
      </p:graphicFrame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10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50000" r="-50000"/>
          <a:stretch/>
        </p:blipFill>
        <p:spPr>
          <a:xfrm>
            <a:off x="381000" y="2970812"/>
            <a:ext cx="9144000" cy="26784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31235471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Noise Analysis-Theory</a:t>
            </a:r>
            <a:endParaRPr lang="en-US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8A8A8A-EC98-46A6-8C73-453EBB7879FC}" type="slidenum">
              <a:rPr lang="en-US" smtClean="0"/>
              <a:pPr/>
              <a:t>8</a:t>
            </a:fld>
            <a:endParaRPr lang="en-US"/>
          </a:p>
        </p:txBody>
      </p:sp>
      <p:sp>
        <p:nvSpPr>
          <p:cNvPr id="4" name="TextBox 3"/>
          <p:cNvSpPr txBox="1"/>
          <p:nvPr/>
        </p:nvSpPr>
        <p:spPr>
          <a:xfrm>
            <a:off x="762000" y="1447800"/>
            <a:ext cx="7467600" cy="1905000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</p:spPr>
        <p:txBody>
          <a:bodyPr wrap="square" rtlCol="0">
            <a:noAutofit/>
          </a:bodyPr>
          <a:lstStyle/>
          <a:p>
            <a:r>
              <a:rPr lang="en-US" sz="1600" b="1" dirty="0" smtClean="0"/>
              <a:t>Series/Inverting:</a:t>
            </a:r>
            <a:r>
              <a:rPr lang="en-US" sz="1600" dirty="0" smtClean="0"/>
              <a:t/>
            </a:r>
            <a:br>
              <a:rPr lang="en-US" sz="1600" dirty="0" smtClean="0"/>
            </a:br>
            <a:r>
              <a:rPr lang="en-US" sz="1600" dirty="0" smtClean="0"/>
              <a:t>The noise generated by the antenna resistance is given by: </a:t>
            </a:r>
          </a:p>
          <a:p>
            <a:r>
              <a:rPr lang="en-US" sz="1600" dirty="0" smtClean="0"/>
              <a:t>After passing through the amplifier this becomes:</a:t>
            </a:r>
          </a:p>
          <a:p>
            <a:r>
              <a:rPr lang="en-US" sz="1600" dirty="0" smtClean="0"/>
              <a:t>The equivalent input noise to the amplifier is :</a:t>
            </a:r>
          </a:p>
          <a:p>
            <a:r>
              <a:rPr lang="en-US" sz="1600" dirty="0" smtClean="0"/>
              <a:t>The total predicted </a:t>
            </a:r>
            <a:r>
              <a:rPr lang="en-US" sz="1600" dirty="0" err="1" smtClean="0"/>
              <a:t>rms</a:t>
            </a:r>
            <a:r>
              <a:rPr lang="en-US" sz="1600" dirty="0" smtClean="0"/>
              <a:t> output noise is  :</a:t>
            </a:r>
            <a:endParaRPr lang="en-US" dirty="0" smtClean="0"/>
          </a:p>
          <a:p>
            <a:r>
              <a:rPr lang="en-US" dirty="0" smtClean="0"/>
              <a:t> 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38200" y="3962400"/>
            <a:ext cx="7467600" cy="1828800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</p:spPr>
        <p:txBody>
          <a:bodyPr wrap="square" rtlCol="0">
            <a:noAutofit/>
          </a:bodyPr>
          <a:lstStyle/>
          <a:p>
            <a:r>
              <a:rPr lang="en-US" sz="1600" b="1" dirty="0" smtClean="0"/>
              <a:t>Parallel/Non-inverting:</a:t>
            </a:r>
          </a:p>
          <a:p>
            <a:r>
              <a:rPr lang="en-US" sz="1600" dirty="0"/>
              <a:t>The noise generated by the antenna resistance is given </a:t>
            </a:r>
            <a:r>
              <a:rPr lang="en-US" sz="1600" dirty="0" smtClean="0"/>
              <a:t>by:</a:t>
            </a:r>
          </a:p>
          <a:p>
            <a:r>
              <a:rPr lang="en-US" sz="1600" dirty="0" smtClean="0"/>
              <a:t>Multiplying by the total circuit gain the noise that enters</a:t>
            </a:r>
          </a:p>
          <a:p>
            <a:r>
              <a:rPr lang="en-US" sz="1600" dirty="0" smtClean="0"/>
              <a:t> the amplifier due to the resistor is:</a:t>
            </a:r>
          </a:p>
          <a:p>
            <a:r>
              <a:rPr lang="en-US" sz="1600" dirty="0" smtClean="0"/>
              <a:t>The equivalent input noise to the amplifier is:</a:t>
            </a:r>
          </a:p>
          <a:p>
            <a:r>
              <a:rPr lang="en-US" sz="1600" dirty="0" smtClean="0"/>
              <a:t>	</a:t>
            </a:r>
          </a:p>
          <a:p>
            <a:endParaRPr lang="en-US" sz="1600" dirty="0" smtClean="0"/>
          </a:p>
          <a:p>
            <a:endParaRPr lang="en-US" dirty="0"/>
          </a:p>
        </p:txBody>
      </p:sp>
      <p:graphicFrame>
        <p:nvGraphicFramePr>
          <p:cNvPr id="6" name="Object 5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xmlns="" val="257464283"/>
              </p:ext>
            </p:extLst>
          </p:nvPr>
        </p:nvGraphicFramePr>
        <p:xfrm>
          <a:off x="5930900" y="1765300"/>
          <a:ext cx="1663700" cy="241300"/>
        </p:xfrm>
        <a:graphic>
          <a:graphicData uri="http://schemas.openxmlformats.org/presentationml/2006/ole">
            <p:oleObj spid="_x0000_s42282" name="Equation" r:id="rId4" imgW="1663560" imgH="241200" progId="Equation.3">
              <p:embed/>
            </p:oleObj>
          </a:graphicData>
        </a:graphic>
      </p:graphicFrame>
      <p:graphicFrame>
        <p:nvGraphicFramePr>
          <p:cNvPr id="7" name="Object 6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xmlns="" val="2915747073"/>
              </p:ext>
            </p:extLst>
          </p:nvPr>
        </p:nvGraphicFramePr>
        <p:xfrm>
          <a:off x="5930900" y="1987550"/>
          <a:ext cx="1892300" cy="254000"/>
        </p:xfrm>
        <a:graphic>
          <a:graphicData uri="http://schemas.openxmlformats.org/presentationml/2006/ole">
            <p:oleObj spid="_x0000_s42283" name="Equation" r:id="rId5" imgW="1892160" imgH="253800" progId="Equation.3">
              <p:embed/>
            </p:oleObj>
          </a:graphicData>
        </a:graphic>
      </p:graphicFrame>
      <p:graphicFrame>
        <p:nvGraphicFramePr>
          <p:cNvPr id="8" name="Object 7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xmlns="" val="1568363441"/>
              </p:ext>
            </p:extLst>
          </p:nvPr>
        </p:nvGraphicFramePr>
        <p:xfrm>
          <a:off x="1149350" y="2819400"/>
          <a:ext cx="4394200" cy="317500"/>
        </p:xfrm>
        <a:graphic>
          <a:graphicData uri="http://schemas.openxmlformats.org/presentationml/2006/ole">
            <p:oleObj spid="_x0000_s42284" name="Equation" r:id="rId6" imgW="4394160" imgH="317160" progId="Equation.3">
              <p:embed/>
            </p:oleObj>
          </a:graphicData>
        </a:graphic>
      </p:graphicFrame>
      <p:graphicFrame>
        <p:nvGraphicFramePr>
          <p:cNvPr id="9" name="Object 8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xmlns="" val="1378371464"/>
              </p:ext>
            </p:extLst>
          </p:nvPr>
        </p:nvGraphicFramePr>
        <p:xfrm>
          <a:off x="5943600" y="2209800"/>
          <a:ext cx="1028700" cy="254000"/>
        </p:xfrm>
        <a:graphic>
          <a:graphicData uri="http://schemas.openxmlformats.org/presentationml/2006/ole">
            <p:oleObj spid="_x0000_s42285" name="Equation" r:id="rId7" imgW="1028520" imgH="253800" progId="Equation.3">
              <p:embed/>
            </p:oleObj>
          </a:graphicData>
        </a:graphic>
      </p:graphicFrame>
      <p:graphicFrame>
        <p:nvGraphicFramePr>
          <p:cNvPr id="10" name="Object 9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xmlns="" val="1292140667"/>
              </p:ext>
            </p:extLst>
          </p:nvPr>
        </p:nvGraphicFramePr>
        <p:xfrm>
          <a:off x="6045200" y="4279900"/>
          <a:ext cx="1663700" cy="241300"/>
        </p:xfrm>
        <a:graphic>
          <a:graphicData uri="http://schemas.openxmlformats.org/presentationml/2006/ole">
            <p:oleObj spid="_x0000_s42286" name="Equation" r:id="rId8" imgW="1663560" imgH="241200" progId="Equation.3">
              <p:embed/>
            </p:oleObj>
          </a:graphicData>
        </a:graphic>
      </p:graphicFrame>
      <p:graphicFrame>
        <p:nvGraphicFramePr>
          <p:cNvPr id="12" name="Object 11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xmlns="" val="766622749"/>
              </p:ext>
            </p:extLst>
          </p:nvPr>
        </p:nvGraphicFramePr>
        <p:xfrm>
          <a:off x="6019800" y="4673600"/>
          <a:ext cx="1892300" cy="254000"/>
        </p:xfrm>
        <a:graphic>
          <a:graphicData uri="http://schemas.openxmlformats.org/presentationml/2006/ole">
            <p:oleObj spid="_x0000_s42287" name="Equation" r:id="rId9" imgW="1892160" imgH="253800" progId="Equation.3">
              <p:embed/>
            </p:oleObj>
          </a:graphicData>
        </a:graphic>
      </p:graphicFrame>
      <p:graphicFrame>
        <p:nvGraphicFramePr>
          <p:cNvPr id="13" name="Object 1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xmlns="" val="812922482"/>
              </p:ext>
            </p:extLst>
          </p:nvPr>
        </p:nvGraphicFramePr>
        <p:xfrm>
          <a:off x="5994400" y="4953000"/>
          <a:ext cx="1079500" cy="254000"/>
        </p:xfrm>
        <a:graphic>
          <a:graphicData uri="http://schemas.openxmlformats.org/presentationml/2006/ole">
            <p:oleObj spid="_x0000_s42288" name="Equation" r:id="rId10" imgW="1079280" imgH="253800" progId="Equation.3">
              <p:embed/>
            </p:oleObj>
          </a:graphicData>
        </a:graphic>
      </p:graphicFrame>
      <p:graphicFrame>
        <p:nvGraphicFramePr>
          <p:cNvPr id="14" name="Object 1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xmlns="" val="2149984739"/>
              </p:ext>
            </p:extLst>
          </p:nvPr>
        </p:nvGraphicFramePr>
        <p:xfrm>
          <a:off x="1066800" y="5334000"/>
          <a:ext cx="4216400" cy="317500"/>
        </p:xfrm>
        <a:graphic>
          <a:graphicData uri="http://schemas.openxmlformats.org/presentationml/2006/ole">
            <p:oleObj spid="_x0000_s42289" name="Equation" r:id="rId11" imgW="4216320" imgH="317160" progId="Equation.3">
              <p:embed/>
            </p:oleObj>
          </a:graphicData>
        </a:graphic>
      </p:graphicFrame>
    </p:spTree>
    <p:extLst>
      <p:ext uri="{BB962C8B-B14F-4D97-AF65-F5344CB8AC3E}">
        <p14:creationId xmlns:p14="http://schemas.microsoft.com/office/powerpoint/2010/main" xmlns="" val="208859766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8" name="Rectangle 4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1030" name="Rectangle 6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1034" name="Rectangle 10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1036" name="Rectangle 1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8" name="Title 1"/>
          <p:cNvSpPr txBox="1">
            <a:spLocks/>
          </p:cNvSpPr>
          <p:nvPr/>
        </p:nvSpPr>
        <p:spPr>
          <a:xfrm>
            <a:off x="685800" y="0"/>
            <a:ext cx="7772400" cy="106680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 algn="ctr">
              <a:spcBef>
                <a:spcPct val="0"/>
              </a:spcBef>
              <a:defRPr/>
            </a:pPr>
            <a:r>
              <a:rPr lang="en-US" sz="3400" dirty="0" smtClean="0">
                <a:latin typeface="+mj-lt"/>
                <a:ea typeface="+mj-ea"/>
                <a:cs typeface="+mj-cs"/>
              </a:rPr>
              <a:t>Reminder: </a:t>
            </a:r>
            <a:r>
              <a:rPr kumimoji="0" lang="en-US" sz="3400" b="0" i="0" u="none" strike="noStrike" kern="1200" cap="none" spc="0" normalizeH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MATLAB script </a:t>
            </a:r>
            <a:r>
              <a:rPr lang="en-US" sz="3400" dirty="0" smtClean="0">
                <a:latin typeface="+mj-lt"/>
                <a:ea typeface="+mj-ea"/>
                <a:cs typeface="+mj-cs"/>
              </a:rPr>
              <a:t>for finding</a:t>
            </a:r>
            <a:r>
              <a:rPr kumimoji="0" lang="en-US" sz="3400" b="0" i="0" u="none" strike="noStrike" kern="1200" cap="none" spc="0" normalizeH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 the noise figure using the previous analysis:</a:t>
            </a:r>
            <a:endParaRPr kumimoji="0" lang="en-US" sz="3400" b="0" i="0" u="none" strike="noStrike" kern="1200" cap="none" spc="0" normalizeH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  <p:sp>
        <p:nvSpPr>
          <p:cNvPr id="10" name="Slide Number Placeholder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8A8A8A-EC98-46A6-8C73-453EBB7879FC}" type="slidenum">
              <a:rPr lang="en-US" smtClean="0"/>
              <a:pPr/>
              <a:t>9</a:t>
            </a:fld>
            <a:endParaRPr lang="en-US"/>
          </a:p>
        </p:txBody>
      </p:sp>
      <p:sp>
        <p:nvSpPr>
          <p:cNvPr id="2" name="Rectangle 4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3" name="Rectangle 6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1033" name="Rectangle 9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24583" name="Rectangle 7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24585" name="Rectangle 9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25605" name="Rectangle 5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25607" name="Rectangle 7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29698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29700" name="Rectangle 4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29702" name="Rectangle 6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29704" name="Rectangle 8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29706" name="Rectangle 10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graphicFrame>
        <p:nvGraphicFramePr>
          <p:cNvPr id="32772" name="Object 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xmlns="" val="2362406349"/>
              </p:ext>
            </p:extLst>
          </p:nvPr>
        </p:nvGraphicFramePr>
        <p:xfrm>
          <a:off x="838200" y="1143000"/>
          <a:ext cx="7212012" cy="5184775"/>
        </p:xfrm>
        <a:graphic>
          <a:graphicData uri="http://schemas.openxmlformats.org/presentationml/2006/ole">
            <p:oleObj spid="_x0000_s39970" name="Document" r:id="rId4" imgW="7313350" imgH="5265752" progId="Word.Document.12">
              <p:embed/>
            </p:oleObj>
          </a:graphicData>
        </a:graphic>
      </p:graphicFrame>
      <p:pic>
        <p:nvPicPr>
          <p:cNvPr id="4" name="Picture 3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7577543" y="1828801"/>
            <a:ext cx="1199744" cy="1524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301972696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52400"/>
            <a:ext cx="8229600" cy="1143000"/>
          </a:xfrm>
        </p:spPr>
        <p:txBody>
          <a:bodyPr/>
          <a:lstStyle/>
          <a:p>
            <a:r>
              <a:rPr lang="en-US" dirty="0" err="1" smtClean="0"/>
              <a:t>SimRF</a:t>
            </a:r>
            <a:r>
              <a:rPr lang="en-US" dirty="0" smtClean="0"/>
              <a:t> set-up and results</a:t>
            </a:r>
            <a:endParaRPr lang="en-US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8A8A8A-EC98-46A6-8C73-453EBB7879FC}" type="slidenum">
              <a:rPr lang="en-US" smtClean="0"/>
              <a:pPr/>
              <a:t>10</a:t>
            </a:fld>
            <a:endParaRPr lang="en-US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821168" y="1752600"/>
            <a:ext cx="5579632" cy="1811915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5791200" y="2133600"/>
            <a:ext cx="2362200" cy="1258465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838200" y="4179326"/>
            <a:ext cx="5334000" cy="2059549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5715000" y="5028795"/>
            <a:ext cx="2285198" cy="838605"/>
          </a:xfrm>
          <a:prstGeom prst="rect">
            <a:avLst/>
          </a:prstGeom>
        </p:spPr>
      </p:pic>
      <p:sp>
        <p:nvSpPr>
          <p:cNvPr id="8" name="TextBox 7"/>
          <p:cNvSpPr txBox="1"/>
          <p:nvPr/>
        </p:nvSpPr>
        <p:spPr>
          <a:xfrm>
            <a:off x="3733800" y="1295400"/>
            <a:ext cx="1371600" cy="291245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</p:spPr>
        <p:txBody>
          <a:bodyPr wrap="square" rtlCol="0">
            <a:noAutofit/>
          </a:bodyPr>
          <a:lstStyle/>
          <a:p>
            <a:r>
              <a:rPr lang="en-US" sz="1400" b="1" dirty="0" smtClean="0"/>
              <a:t>Series/Inverting</a:t>
            </a:r>
            <a:endParaRPr lang="en-US" sz="1600" b="1" dirty="0" smtClean="0"/>
          </a:p>
          <a:p>
            <a:endParaRPr lang="en-US" sz="1400" dirty="0" smtClean="0"/>
          </a:p>
        </p:txBody>
      </p:sp>
      <p:sp>
        <p:nvSpPr>
          <p:cNvPr id="9" name="TextBox 8"/>
          <p:cNvSpPr txBox="1"/>
          <p:nvPr/>
        </p:nvSpPr>
        <p:spPr>
          <a:xfrm>
            <a:off x="3467100" y="3774647"/>
            <a:ext cx="1905000" cy="291245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</p:spPr>
        <p:txBody>
          <a:bodyPr wrap="square" rtlCol="0">
            <a:noAutofit/>
          </a:bodyPr>
          <a:lstStyle/>
          <a:p>
            <a:r>
              <a:rPr lang="en-US" sz="1400" b="1" dirty="0" smtClean="0"/>
              <a:t>Parallel/Non-Inverting</a:t>
            </a:r>
            <a:endParaRPr lang="en-US" sz="1600" b="1" dirty="0" smtClean="0"/>
          </a:p>
          <a:p>
            <a:endParaRPr lang="en-US" sz="1400" dirty="0" smtClean="0"/>
          </a:p>
        </p:txBody>
      </p:sp>
    </p:spTree>
    <p:extLst>
      <p:ext uri="{BB962C8B-B14F-4D97-AF65-F5344CB8AC3E}">
        <p14:creationId xmlns:p14="http://schemas.microsoft.com/office/powerpoint/2010/main" xmlns="" val="955285069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1143000"/>
          </a:xfrm>
        </p:spPr>
        <p:txBody>
          <a:bodyPr/>
          <a:lstStyle/>
          <a:p>
            <a:r>
              <a:rPr lang="en-US" dirty="0" smtClean="0"/>
              <a:t>Comparison with theory</a:t>
            </a:r>
            <a:endParaRPr lang="en-US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8A8A8A-EC98-46A6-8C73-453EBB7879FC}" type="slidenum">
              <a:rPr lang="en-US" smtClean="0"/>
              <a:pPr/>
              <a:t>11</a:t>
            </a:fld>
            <a:endParaRPr lang="en-US"/>
          </a:p>
        </p:txBody>
      </p:sp>
      <p:sp>
        <p:nvSpPr>
          <p:cNvPr id="6" name="TextBox 5"/>
          <p:cNvSpPr txBox="1"/>
          <p:nvPr/>
        </p:nvSpPr>
        <p:spPr>
          <a:xfrm>
            <a:off x="762000" y="1143000"/>
            <a:ext cx="7467600" cy="2057400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</p:spPr>
        <p:txBody>
          <a:bodyPr wrap="square" rtlCol="0">
            <a:noAutofit/>
          </a:bodyPr>
          <a:lstStyle/>
          <a:p>
            <a:r>
              <a:rPr lang="en-US" sz="1600" b="1" dirty="0" smtClean="0"/>
              <a:t>Series/Inverting:</a:t>
            </a:r>
          </a:p>
          <a:p>
            <a:r>
              <a:rPr lang="en-US" sz="1600" dirty="0">
                <a:latin typeface="Times New Roman" pitchFamily="18" charset="0"/>
                <a:cs typeface="Times New Roman" pitchFamily="18" charset="0"/>
              </a:rPr>
              <a:t>The calculated </a:t>
            </a:r>
            <a:r>
              <a:rPr lang="en-US" sz="1600" dirty="0" err="1">
                <a:latin typeface="Times New Roman" pitchFamily="18" charset="0"/>
                <a:cs typeface="Times New Roman" pitchFamily="18" charset="0"/>
              </a:rPr>
              <a:t>rms</a:t>
            </a:r>
            <a:r>
              <a:rPr lang="en-US" sz="1600" dirty="0">
                <a:latin typeface="Times New Roman" pitchFamily="18" charset="0"/>
                <a:cs typeface="Times New Roman" pitchFamily="18" charset="0"/>
              </a:rPr>
              <a:t> output voltage (Theory) was</a:t>
            </a:r>
            <a:r>
              <a:rPr lang="en-US" sz="1600" dirty="0" smtClean="0">
                <a:latin typeface="Times New Roman" pitchFamily="18" charset="0"/>
                <a:cs typeface="Times New Roman" pitchFamily="18" charset="0"/>
              </a:rPr>
              <a:t>:</a:t>
            </a:r>
            <a:endParaRPr lang="en-US" sz="1600" dirty="0">
              <a:latin typeface="Times New Roman" pitchFamily="18" charset="0"/>
              <a:cs typeface="Times New Roman" pitchFamily="18" charset="0"/>
            </a:endParaRPr>
          </a:p>
          <a:p>
            <a:endParaRPr lang="en-US" sz="1600" dirty="0">
              <a:latin typeface="Times New Roman" pitchFamily="18" charset="0"/>
              <a:cs typeface="Times New Roman" pitchFamily="18" charset="0"/>
            </a:endParaRPr>
          </a:p>
          <a:p>
            <a:r>
              <a:rPr lang="en-US" sz="1600" dirty="0">
                <a:latin typeface="Times New Roman" pitchFamily="18" charset="0"/>
                <a:cs typeface="Times New Roman" pitchFamily="18" charset="0"/>
              </a:rPr>
              <a:t>The output from the experimental setup was a close match</a:t>
            </a:r>
            <a:r>
              <a:rPr lang="en-US" sz="1600" dirty="0" smtClean="0">
                <a:latin typeface="Times New Roman" pitchFamily="18" charset="0"/>
                <a:cs typeface="Times New Roman" pitchFamily="18" charset="0"/>
              </a:rPr>
              <a:t>:</a:t>
            </a:r>
          </a:p>
          <a:p>
            <a:endParaRPr lang="en-US" sz="1600" dirty="0">
              <a:latin typeface="Times New Roman" pitchFamily="18" charset="0"/>
              <a:cs typeface="Times New Roman" pitchFamily="18" charset="0"/>
            </a:endParaRPr>
          </a:p>
          <a:p>
            <a:endParaRPr lang="en-US" sz="1600" dirty="0" smtClean="0">
              <a:latin typeface="Times New Roman" pitchFamily="18" charset="0"/>
              <a:cs typeface="Times New Roman" pitchFamily="18" charset="0"/>
            </a:endParaRPr>
          </a:p>
          <a:p>
            <a:endParaRPr lang="en-US" sz="1600" dirty="0">
              <a:latin typeface="Times New Roman" pitchFamily="18" charset="0"/>
              <a:cs typeface="Times New Roman" pitchFamily="18" charset="0"/>
            </a:endParaRPr>
          </a:p>
          <a:p>
            <a:endParaRPr lang="en-US" sz="1600" dirty="0">
              <a:latin typeface="Times New Roman" pitchFamily="18" charset="0"/>
              <a:cs typeface="Times New Roman" pitchFamily="18" charset="0"/>
            </a:endParaRPr>
          </a:p>
          <a:p>
            <a:endParaRPr lang="en-US" sz="1600" dirty="0">
              <a:latin typeface="Times New Roman" pitchFamily="18" charset="0"/>
              <a:cs typeface="Times New Roman" pitchFamily="18" charset="0"/>
            </a:endParaRPr>
          </a:p>
          <a:p>
            <a:endParaRPr lang="en-US" sz="1600" dirty="0">
              <a:latin typeface="Times New Roman" pitchFamily="18" charset="0"/>
              <a:cs typeface="Times New Roman" pitchFamily="18" charset="0"/>
            </a:endParaRPr>
          </a:p>
          <a:p>
            <a:endParaRPr lang="en-US" sz="1600" dirty="0">
              <a:latin typeface="Times New Roman" pitchFamily="18" charset="0"/>
              <a:cs typeface="Times New Roman" pitchFamily="18" charset="0"/>
            </a:endParaRPr>
          </a:p>
          <a:p>
            <a:endParaRPr lang="en-US" sz="1600" dirty="0">
              <a:latin typeface="Times New Roman" pitchFamily="18" charset="0"/>
              <a:cs typeface="Times New Roman" pitchFamily="18" charset="0"/>
            </a:endParaRPr>
          </a:p>
          <a:p>
            <a:endParaRPr lang="en-US" sz="1600" dirty="0">
              <a:latin typeface="Times New Roman" pitchFamily="18" charset="0"/>
              <a:cs typeface="Times New Roman" pitchFamily="18" charset="0"/>
            </a:endParaRPr>
          </a:p>
          <a:p>
            <a:endParaRPr lang="en-US" sz="1600" dirty="0">
              <a:latin typeface="Times New Roman" pitchFamily="18" charset="0"/>
              <a:cs typeface="Times New Roman" pitchFamily="18" charset="0"/>
            </a:endParaRPr>
          </a:p>
          <a:p>
            <a:r>
              <a:rPr lang="en-US" sz="1600" b="1" dirty="0" smtClean="0"/>
              <a:t> </a:t>
            </a:r>
            <a:r>
              <a:rPr lang="en-US" sz="1600" dirty="0" smtClean="0"/>
              <a:t/>
            </a:r>
            <a:br>
              <a:rPr lang="en-US" sz="1600" dirty="0" smtClean="0"/>
            </a:br>
            <a:r>
              <a:rPr lang="en-US" dirty="0" smtClean="0"/>
              <a:t> 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790575" y="3429000"/>
            <a:ext cx="7467600" cy="2209800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</p:spPr>
        <p:txBody>
          <a:bodyPr wrap="square" rtlCol="0">
            <a:noAutofit/>
          </a:bodyPr>
          <a:lstStyle/>
          <a:p>
            <a:r>
              <a:rPr lang="en-US" sz="1600" b="1" dirty="0" smtClean="0"/>
              <a:t>Parallel/Non-Inverting:</a:t>
            </a:r>
          </a:p>
          <a:p>
            <a:r>
              <a:rPr lang="en-US" sz="1600" dirty="0" smtClean="0">
                <a:latin typeface="Times New Roman" pitchFamily="18" charset="0"/>
                <a:cs typeface="Times New Roman" pitchFamily="18" charset="0"/>
              </a:rPr>
              <a:t>The </a:t>
            </a:r>
            <a:r>
              <a:rPr lang="en-US" sz="1600" dirty="0">
                <a:latin typeface="Times New Roman" pitchFamily="18" charset="0"/>
                <a:cs typeface="Times New Roman" pitchFamily="18" charset="0"/>
              </a:rPr>
              <a:t>calculated </a:t>
            </a:r>
            <a:r>
              <a:rPr lang="en-US" sz="1600" dirty="0" err="1">
                <a:latin typeface="Times New Roman" pitchFamily="18" charset="0"/>
                <a:cs typeface="Times New Roman" pitchFamily="18" charset="0"/>
              </a:rPr>
              <a:t>rms</a:t>
            </a:r>
            <a:r>
              <a:rPr lang="en-US" sz="1600" dirty="0">
                <a:latin typeface="Times New Roman" pitchFamily="18" charset="0"/>
                <a:cs typeface="Times New Roman" pitchFamily="18" charset="0"/>
              </a:rPr>
              <a:t> output voltage (Theory) was:</a:t>
            </a:r>
          </a:p>
          <a:p>
            <a:endParaRPr lang="en-US" sz="1600" dirty="0">
              <a:latin typeface="Times New Roman" pitchFamily="18" charset="0"/>
              <a:cs typeface="Times New Roman" pitchFamily="18" charset="0"/>
            </a:endParaRPr>
          </a:p>
          <a:p>
            <a:r>
              <a:rPr lang="en-US" sz="1600" dirty="0">
                <a:latin typeface="Times New Roman" pitchFamily="18" charset="0"/>
                <a:cs typeface="Times New Roman" pitchFamily="18" charset="0"/>
              </a:rPr>
              <a:t>The output from the experimental setup was a close match:</a:t>
            </a:r>
          </a:p>
          <a:p>
            <a:endParaRPr lang="en-US" sz="1600" dirty="0">
              <a:latin typeface="Times New Roman" pitchFamily="18" charset="0"/>
              <a:cs typeface="Times New Roman" pitchFamily="18" charset="0"/>
            </a:endParaRPr>
          </a:p>
          <a:p>
            <a:endParaRPr lang="en-US" sz="1600" dirty="0" smtClean="0">
              <a:latin typeface="Times New Roman" pitchFamily="18" charset="0"/>
              <a:cs typeface="Times New Roman" pitchFamily="18" charset="0"/>
            </a:endParaRPr>
          </a:p>
          <a:p>
            <a:endParaRPr lang="en-US" sz="1600" dirty="0">
              <a:latin typeface="Times New Roman" pitchFamily="18" charset="0"/>
              <a:cs typeface="Times New Roman" pitchFamily="18" charset="0"/>
            </a:endParaRPr>
          </a:p>
          <a:p>
            <a:endParaRPr lang="en-US" sz="1600" dirty="0">
              <a:latin typeface="Times New Roman" pitchFamily="18" charset="0"/>
              <a:cs typeface="Times New Roman" pitchFamily="18" charset="0"/>
            </a:endParaRPr>
          </a:p>
          <a:p>
            <a:r>
              <a:rPr lang="en-US" sz="1600" dirty="0" smtClean="0"/>
              <a:t/>
            </a:r>
            <a:br>
              <a:rPr lang="en-US" sz="1600" dirty="0" smtClean="0"/>
            </a:br>
            <a:r>
              <a:rPr lang="en-US" dirty="0" smtClean="0"/>
              <a:t> </a:t>
            </a:r>
          </a:p>
        </p:txBody>
      </p:sp>
      <p:graphicFrame>
        <p:nvGraphicFramePr>
          <p:cNvPr id="9" name="Object 8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xmlns="" val="3121393725"/>
              </p:ext>
            </p:extLst>
          </p:nvPr>
        </p:nvGraphicFramePr>
        <p:xfrm>
          <a:off x="5114925" y="1371600"/>
          <a:ext cx="1503362" cy="381000"/>
        </p:xfrm>
        <a:graphic>
          <a:graphicData uri="http://schemas.openxmlformats.org/presentationml/2006/ole">
            <p:oleObj spid="_x0000_s46201" name="Equation" r:id="rId4" imgW="901440" imgH="228600" progId="Equation.3">
              <p:embed/>
            </p:oleObj>
          </a:graphicData>
        </a:graphic>
      </p:graphicFrame>
      <p:graphicFrame>
        <p:nvGraphicFramePr>
          <p:cNvPr id="10" name="Object 9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xmlns="" val="3608587793"/>
              </p:ext>
            </p:extLst>
          </p:nvPr>
        </p:nvGraphicFramePr>
        <p:xfrm>
          <a:off x="5953125" y="1828800"/>
          <a:ext cx="1503362" cy="381000"/>
        </p:xfrm>
        <a:graphic>
          <a:graphicData uri="http://schemas.openxmlformats.org/presentationml/2006/ole">
            <p:oleObj spid="_x0000_s46202" name="Equation" r:id="rId5" imgW="901440" imgH="228600" progId="Equation.3">
              <p:embed/>
            </p:oleObj>
          </a:graphicData>
        </a:graphic>
      </p:graphicFrame>
      <p:sp>
        <p:nvSpPr>
          <p:cNvPr id="11" name="TextBox 10"/>
          <p:cNvSpPr txBox="1"/>
          <p:nvPr/>
        </p:nvSpPr>
        <p:spPr>
          <a:xfrm>
            <a:off x="762000" y="5810250"/>
            <a:ext cx="7467600" cy="381000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</p:spPr>
        <p:txBody>
          <a:bodyPr wrap="square" rtlCol="0">
            <a:noAutofit/>
          </a:bodyPr>
          <a:lstStyle/>
          <a:p>
            <a:r>
              <a:rPr lang="en-US" sz="1600" dirty="0" smtClean="0">
                <a:latin typeface="Times New Roman" pitchFamily="18" charset="0"/>
                <a:cs typeface="Times New Roman" pitchFamily="18" charset="0"/>
              </a:rPr>
              <a:t>*The </a:t>
            </a:r>
            <a:r>
              <a:rPr lang="en-US" sz="1600" dirty="0">
                <a:latin typeface="Times New Roman" pitchFamily="18" charset="0"/>
                <a:cs typeface="Times New Roman" pitchFamily="18" charset="0"/>
              </a:rPr>
              <a:t>experimental setup calculates a running </a:t>
            </a:r>
            <a:r>
              <a:rPr lang="en-US" sz="1600" dirty="0" err="1">
                <a:latin typeface="Times New Roman" pitchFamily="18" charset="0"/>
                <a:cs typeface="Times New Roman" pitchFamily="18" charset="0"/>
              </a:rPr>
              <a:t>rms</a:t>
            </a:r>
            <a:r>
              <a:rPr lang="en-US" sz="1600" dirty="0">
                <a:latin typeface="Times New Roman" pitchFamily="18" charset="0"/>
                <a:cs typeface="Times New Roman" pitchFamily="18" charset="0"/>
              </a:rPr>
              <a:t> so this could be a source of error.</a:t>
            </a:r>
          </a:p>
          <a:p>
            <a:r>
              <a:rPr lang="en-US" sz="1600" dirty="0" smtClean="0"/>
              <a:t/>
            </a:r>
            <a:br>
              <a:rPr lang="en-US" sz="1600" dirty="0" smtClean="0"/>
            </a:br>
            <a:r>
              <a:rPr lang="en-US" dirty="0" smtClean="0"/>
              <a:t> </a:t>
            </a:r>
          </a:p>
        </p:txBody>
      </p:sp>
      <p:graphicFrame>
        <p:nvGraphicFramePr>
          <p:cNvPr id="12" name="Object 11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xmlns="" val="2496183301"/>
              </p:ext>
            </p:extLst>
          </p:nvPr>
        </p:nvGraphicFramePr>
        <p:xfrm>
          <a:off x="6124575" y="4114800"/>
          <a:ext cx="1546225" cy="381000"/>
        </p:xfrm>
        <a:graphic>
          <a:graphicData uri="http://schemas.openxmlformats.org/presentationml/2006/ole">
            <p:oleObj spid="_x0000_s46203" name="Equation" r:id="rId6" imgW="927000" imgH="228600" progId="Equation.3">
              <p:embed/>
            </p:oleObj>
          </a:graphicData>
        </a:graphic>
      </p:graphicFrame>
      <p:graphicFrame>
        <p:nvGraphicFramePr>
          <p:cNvPr id="13" name="Object 1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xmlns="" val="2085204573"/>
              </p:ext>
            </p:extLst>
          </p:nvPr>
        </p:nvGraphicFramePr>
        <p:xfrm>
          <a:off x="5753100" y="3581400"/>
          <a:ext cx="1546225" cy="381000"/>
        </p:xfrm>
        <a:graphic>
          <a:graphicData uri="http://schemas.openxmlformats.org/presentationml/2006/ole">
            <p:oleObj spid="_x0000_s46204" name="Equation" r:id="rId7" imgW="927000" imgH="228600" progId="Equation.3">
              <p:embed/>
            </p:oleObj>
          </a:graphicData>
        </a:graphic>
      </p:graphicFrame>
      <p:graphicFrame>
        <p:nvGraphicFramePr>
          <p:cNvPr id="14" name="Object 1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xmlns="" val="846514480"/>
              </p:ext>
            </p:extLst>
          </p:nvPr>
        </p:nvGraphicFramePr>
        <p:xfrm>
          <a:off x="2676525" y="2514600"/>
          <a:ext cx="3265487" cy="603532"/>
        </p:xfrm>
        <a:graphic>
          <a:graphicData uri="http://schemas.openxmlformats.org/presentationml/2006/ole">
            <p:oleObj spid="_x0000_s46205" name="Equation" r:id="rId8" imgW="2133360" imgH="393480" progId="Equation.3">
              <p:embed/>
            </p:oleObj>
          </a:graphicData>
        </a:graphic>
      </p:graphicFrame>
      <p:graphicFrame>
        <p:nvGraphicFramePr>
          <p:cNvPr id="15" name="Object 1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xmlns="" val="1307912499"/>
              </p:ext>
            </p:extLst>
          </p:nvPr>
        </p:nvGraphicFramePr>
        <p:xfrm>
          <a:off x="2695575" y="4686300"/>
          <a:ext cx="3325812" cy="603250"/>
        </p:xfrm>
        <a:graphic>
          <a:graphicData uri="http://schemas.openxmlformats.org/presentationml/2006/ole">
            <p:oleObj spid="_x0000_s46206" name="Equation" r:id="rId9" imgW="2171520" imgH="393480" progId="Equation.3">
              <p:embed/>
            </p:oleObj>
          </a:graphicData>
        </a:graphic>
      </p:graphicFrame>
    </p:spTree>
    <p:extLst>
      <p:ext uri="{BB962C8B-B14F-4D97-AF65-F5344CB8AC3E}">
        <p14:creationId xmlns:p14="http://schemas.microsoft.com/office/powerpoint/2010/main" xmlns="" val="1223663081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8A8A8A-EC98-46A6-8C73-453EBB7879FC}" type="slidenum">
              <a:rPr lang="en-US" smtClean="0"/>
              <a:pPr/>
              <a:t>12</a:t>
            </a:fld>
            <a:endParaRPr lang="en-US"/>
          </a:p>
        </p:txBody>
      </p:sp>
      <p:pic>
        <p:nvPicPr>
          <p:cNvPr id="4097" name="Picture 1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52400" y="1143000"/>
            <a:ext cx="8812530" cy="47434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Rectangle 4"/>
          <p:cNvSpPr/>
          <p:nvPr/>
        </p:nvSpPr>
        <p:spPr>
          <a:xfrm>
            <a:off x="457200" y="381000"/>
            <a:ext cx="8483221" cy="76944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sz="4400" dirty="0" smtClean="0"/>
              <a:t>Circuit </a:t>
            </a:r>
            <a:r>
              <a:rPr lang="en-US" sz="4400" dirty="0" smtClean="0"/>
              <a:t>Schematic (RF power meter)</a:t>
            </a:r>
            <a:endParaRPr lang="en-US" sz="4400" dirty="0"/>
          </a:p>
        </p:txBody>
      </p:sp>
    </p:spTree>
    <p:extLst>
      <p:ext uri="{BB962C8B-B14F-4D97-AF65-F5344CB8AC3E}">
        <p14:creationId xmlns:p14="http://schemas.microsoft.com/office/powerpoint/2010/main" xmlns="" val="338495997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82678"/>
            <a:ext cx="8229600" cy="1143000"/>
          </a:xfrm>
        </p:spPr>
        <p:txBody>
          <a:bodyPr/>
          <a:lstStyle/>
          <a:p>
            <a:r>
              <a:rPr lang="en-US" dirty="0" smtClean="0"/>
              <a:t>Switching Capacitor Bank</a:t>
            </a:r>
            <a:endParaRPr lang="en-US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8A8A8A-EC98-46A6-8C73-453EBB7879FC}" type="slidenum">
              <a:rPr lang="en-US" smtClean="0"/>
              <a:pPr/>
              <a:t>13</a:t>
            </a:fld>
            <a:endParaRPr lang="en-US"/>
          </a:p>
        </p:txBody>
      </p:sp>
      <p:pic>
        <p:nvPicPr>
          <p:cNvPr id="5" name="Picture 4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90550" y="1790700"/>
            <a:ext cx="7962900" cy="3276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xmlns="" val="266739469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Coil Configuration</a:t>
            </a:r>
            <a:endParaRPr lang="en-US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8A8A8A-EC98-46A6-8C73-453EBB7879FC}" type="slidenum">
              <a:rPr lang="en-US" smtClean="0"/>
              <a:pPr/>
              <a:t>14</a:t>
            </a:fld>
            <a:endParaRPr lang="en-US"/>
          </a:p>
        </p:txBody>
      </p:sp>
      <p:pic>
        <p:nvPicPr>
          <p:cNvPr id="38915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514600" y="1981200"/>
            <a:ext cx="4249014" cy="2652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xmlns="" val="2152976909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62000" y="228601"/>
            <a:ext cx="7772400" cy="1143000"/>
          </a:xfrm>
        </p:spPr>
        <p:txBody>
          <a:bodyPr/>
          <a:lstStyle/>
          <a:p>
            <a:r>
              <a:rPr lang="en-US" dirty="0" err="1" smtClean="0"/>
              <a:t>Ultiboard</a:t>
            </a:r>
            <a:r>
              <a:rPr lang="en-US" dirty="0" smtClean="0"/>
              <a:t> Setup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8A8A8A-EC98-46A6-8C73-453EBB7879FC}" type="slidenum">
              <a:rPr lang="en-US" smtClean="0"/>
              <a:pPr/>
              <a:t>15</a:t>
            </a:fld>
            <a:endParaRPr lang="en-US"/>
          </a:p>
        </p:txBody>
      </p:sp>
      <p:pic>
        <p:nvPicPr>
          <p:cNvPr id="39941" name="Picture 5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914400" y="1371600"/>
            <a:ext cx="2457450" cy="4257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073" name="Picture 1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 rot="16200000">
            <a:off x="4884543" y="2278257"/>
            <a:ext cx="4632381" cy="266666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xmlns="" val="3409924151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0"/>
            <a:ext cx="7772400" cy="1470025"/>
          </a:xfrm>
        </p:spPr>
        <p:txBody>
          <a:bodyPr/>
          <a:lstStyle/>
          <a:p>
            <a:r>
              <a:rPr lang="en-US" dirty="0" smtClean="0"/>
              <a:t>Future Work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8A8A8A-EC98-46A6-8C73-453EBB7879FC}" type="slidenum">
              <a:rPr lang="en-US" smtClean="0"/>
              <a:pPr/>
              <a:t>16</a:t>
            </a:fld>
            <a:endParaRPr lang="en-US"/>
          </a:p>
        </p:txBody>
      </p:sp>
      <p:sp>
        <p:nvSpPr>
          <p:cNvPr id="5" name="TextBox 4"/>
          <p:cNvSpPr txBox="1"/>
          <p:nvPr/>
        </p:nvSpPr>
        <p:spPr>
          <a:xfrm>
            <a:off x="609600" y="990600"/>
            <a:ext cx="7772400" cy="618630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 typeface="+mj-lt"/>
              <a:buAutoNum type="arabicPeriod"/>
            </a:pPr>
            <a:r>
              <a:rPr lang="en-US" sz="2400" dirty="0" smtClean="0"/>
              <a:t>Exclude the ground plane since it increases the capacitance.</a:t>
            </a:r>
            <a:br>
              <a:rPr lang="en-US" sz="2400" dirty="0" smtClean="0"/>
            </a:br>
            <a:endParaRPr lang="en-US" sz="2400" dirty="0" smtClean="0"/>
          </a:p>
          <a:p>
            <a:pPr marL="342900" indent="-342900">
              <a:buFont typeface="+mj-lt"/>
              <a:buAutoNum type="arabicPeriod"/>
            </a:pPr>
            <a:r>
              <a:rPr lang="en-US" sz="2400" dirty="0" smtClean="0"/>
              <a:t>Use capacitors with no inductance to increase the frequency range.</a:t>
            </a:r>
          </a:p>
          <a:p>
            <a:pPr marL="342900" indent="-342900">
              <a:buFont typeface="+mj-lt"/>
              <a:buAutoNum type="arabicPeriod"/>
            </a:pPr>
            <a:endParaRPr lang="en-US" sz="2400" dirty="0"/>
          </a:p>
          <a:p>
            <a:pPr marL="342900" indent="-342900">
              <a:buFont typeface="+mj-lt"/>
              <a:buAutoNum type="arabicPeriod"/>
            </a:pPr>
            <a:r>
              <a:rPr lang="en-US" sz="2400" dirty="0" smtClean="0"/>
              <a:t>Use different type of coils in order to improve circuit sensitivity. </a:t>
            </a:r>
            <a:br>
              <a:rPr lang="en-US" sz="2400" dirty="0" smtClean="0"/>
            </a:br>
            <a:endParaRPr lang="en-US" sz="2400" dirty="0" smtClean="0"/>
          </a:p>
          <a:p>
            <a:pPr marL="342900" indent="-342900">
              <a:buFont typeface="+mj-lt"/>
              <a:buAutoNum type="arabicPeriod"/>
            </a:pPr>
            <a:r>
              <a:rPr lang="en-US" sz="2400" dirty="0" smtClean="0"/>
              <a:t>Include the non-inverting amplifier before the peak detector.</a:t>
            </a:r>
            <a:endParaRPr lang="en-US" sz="2400" dirty="0"/>
          </a:p>
          <a:p>
            <a:pPr marL="342900" indent="-342900">
              <a:buFont typeface="+mj-lt"/>
              <a:buAutoNum type="arabicPeriod"/>
            </a:pPr>
            <a:endParaRPr lang="en-US" sz="2400" dirty="0" smtClean="0"/>
          </a:p>
          <a:p>
            <a:pPr marL="342900" indent="-342900">
              <a:buFont typeface="+mj-lt"/>
              <a:buAutoNum type="arabicPeriod"/>
            </a:pPr>
            <a:r>
              <a:rPr lang="en-US" sz="2400" dirty="0" smtClean="0"/>
              <a:t>Have a built-in screen indicating  the resonant frequency.</a:t>
            </a:r>
          </a:p>
          <a:p>
            <a:pPr marL="342900" indent="-342900">
              <a:buFont typeface="+mj-lt"/>
              <a:buAutoNum type="arabicPeriod"/>
            </a:pPr>
            <a:endParaRPr lang="en-US" sz="2400" dirty="0"/>
          </a:p>
          <a:p>
            <a:pPr marL="342900" indent="-342900">
              <a:buFont typeface="+mj-lt"/>
              <a:buAutoNum type="arabicPeriod"/>
            </a:pPr>
            <a:endParaRPr lang="en-US" sz="2400" dirty="0" smtClean="0"/>
          </a:p>
          <a:p>
            <a:pPr marL="342900" indent="-342900">
              <a:buFont typeface="+mj-lt"/>
              <a:buAutoNum type="arabicPeriod"/>
            </a:pPr>
            <a:endParaRPr lang="en-US" dirty="0" smtClean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2615475555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4390</TotalTime>
  <Words>367</Words>
  <Application>Microsoft Office PowerPoint</Application>
  <PresentationFormat>On-screen Show (4:3)</PresentationFormat>
  <Paragraphs>161</Paragraphs>
  <Slides>16</Slides>
  <Notes>15</Notes>
  <HiddenSlides>0</HiddenSlides>
  <MMClips>0</MMClips>
  <ScaleCrop>false</ScaleCrop>
  <HeadingPairs>
    <vt:vector size="6" baseType="variant">
      <vt:variant>
        <vt:lpstr>Theme</vt:lpstr>
      </vt:variant>
      <vt:variant>
        <vt:i4>1</vt:i4>
      </vt:variant>
      <vt:variant>
        <vt:lpstr>Embedded OLE Servers</vt:lpstr>
      </vt:variant>
      <vt:variant>
        <vt:i4>2</vt:i4>
      </vt:variant>
      <vt:variant>
        <vt:lpstr>Slide Titles</vt:lpstr>
      </vt:variant>
      <vt:variant>
        <vt:i4>16</vt:i4>
      </vt:variant>
    </vt:vector>
  </HeadingPairs>
  <TitlesOfParts>
    <vt:vector size="19" baseType="lpstr">
      <vt:lpstr>Office Theme</vt:lpstr>
      <vt:lpstr>Equation</vt:lpstr>
      <vt:lpstr>Document</vt:lpstr>
      <vt:lpstr>Noise Performance of Inverting and Non-inverting Amplifier Circuits -Implementation in MATLAB SimRF   Application Note</vt:lpstr>
      <vt:lpstr>Slide 2</vt:lpstr>
      <vt:lpstr>Our goal</vt:lpstr>
      <vt:lpstr>Two types of matching circuit</vt:lpstr>
      <vt:lpstr>Two basic op-amp configurations </vt:lpstr>
      <vt:lpstr>Comparing two noisy circuits  (1) series/inverting</vt:lpstr>
      <vt:lpstr>Comparing two noisy circuits  (2) parallel/non-inverting</vt:lpstr>
      <vt:lpstr>Noise Analysis-Theory</vt:lpstr>
      <vt:lpstr>Slide 9</vt:lpstr>
      <vt:lpstr>SimRF set-up and results</vt:lpstr>
      <vt:lpstr>Comparison with theory</vt:lpstr>
      <vt:lpstr>Slide 12</vt:lpstr>
      <vt:lpstr>Switching Capacitor Bank</vt:lpstr>
      <vt:lpstr>Coil Configuration</vt:lpstr>
      <vt:lpstr>Ultiboard Setup</vt:lpstr>
      <vt:lpstr>Future Work</vt:lpstr>
    </vt:vector>
  </TitlesOfParts>
  <Company>Worcester Polytechnic Institute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ECE</dc:creator>
  <cp:lastModifiedBy>makarov</cp:lastModifiedBy>
  <cp:revision>272</cp:revision>
  <dcterms:created xsi:type="dcterms:W3CDTF">2009-09-18T16:21:05Z</dcterms:created>
  <dcterms:modified xsi:type="dcterms:W3CDTF">2011-10-17T12:09:54Z</dcterms:modified>
</cp:coreProperties>
</file>